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753600" cy="7315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 autoAdjust="0"/>
    <p:restoredTop sz="94570" autoAdjust="0"/>
  </p:normalViewPr>
  <p:slideViewPr>
    <p:cSldViewPr>
      <p:cViewPr varScale="1">
        <p:scale>
          <a:sx n="101" d="100"/>
          <a:sy n="101" d="100"/>
        </p:scale>
        <p:origin x="1392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6446" t="7725" r="1150" b="987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700000">
            <a:off x="-833657" y="-889236"/>
            <a:ext cx="8125271" cy="12915892"/>
          </a:xfrm>
          <a:prstGeom prst="rect">
            <a:avLst/>
          </a:prstGeom>
          <a:solidFill>
            <a:srgbClr val="053D57">
              <a:alpha val="89803"/>
            </a:srgbClr>
          </a:solidFill>
        </p:spPr>
      </p:sp>
      <p:sp>
        <p:nvSpPr>
          <p:cNvPr id="3" name="AutoShape 3"/>
          <p:cNvSpPr/>
          <p:nvPr/>
        </p:nvSpPr>
        <p:spPr>
          <a:xfrm rot="-2700000">
            <a:off x="3619551" y="-778313"/>
            <a:ext cx="30601" cy="3238550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4" name="TextBox 4"/>
          <p:cNvSpPr txBox="1"/>
          <p:nvPr/>
        </p:nvSpPr>
        <p:spPr>
          <a:xfrm>
            <a:off x="731520" y="693420"/>
            <a:ext cx="215921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b="0" i="0" spc="179">
                <a:solidFill>
                  <a:srgbClr val="F8FBFD"/>
                </a:solidFill>
                <a:latin typeface="Montserrat Classic"/>
              </a:rPr>
              <a:t>SHAW &amp; SONS ENGINEERING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31520" y="3555088"/>
            <a:ext cx="4953223" cy="3028592"/>
            <a:chOff x="0" y="0"/>
            <a:chExt cx="6604298" cy="4038122"/>
          </a:xfrm>
        </p:grpSpPr>
        <p:sp>
          <p:nvSpPr>
            <p:cNvPr id="6" name="TextBox 6"/>
            <p:cNvSpPr txBox="1"/>
            <p:nvPr/>
          </p:nvSpPr>
          <p:spPr>
            <a:xfrm>
              <a:off x="0" y="123825"/>
              <a:ext cx="6604298" cy="3321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99"/>
                </a:lnSpc>
              </a:pPr>
              <a:r>
                <a:rPr lang="en-US" sz="6399" b="1" i="0">
                  <a:solidFill>
                    <a:srgbClr val="97BCC7"/>
                  </a:solidFill>
                  <a:latin typeface="Montserrat Classic"/>
                </a:rPr>
                <a:t>ANNUAL COMPANY REPORT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" y="3692259"/>
              <a:ext cx="6096285" cy="34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</a:pPr>
              <a:r>
                <a:rPr lang="en-US" sz="1600" b="0" i="0" spc="16">
                  <a:solidFill>
                    <a:srgbClr val="F8FBFD"/>
                  </a:solidFill>
                  <a:latin typeface="Montserrat Classic"/>
                </a:rPr>
                <a:t>Presented by Rufus Stewart</a:t>
              </a:r>
            </a:p>
          </p:txBody>
        </p:sp>
      </p:grpSp>
      <p:sp>
        <p:nvSpPr>
          <p:cNvPr id="8" name="AutoShape 8"/>
          <p:cNvSpPr/>
          <p:nvPr/>
        </p:nvSpPr>
        <p:spPr>
          <a:xfrm rot="-2700000">
            <a:off x="6865928" y="5695925"/>
            <a:ext cx="3794866" cy="3238550"/>
          </a:xfrm>
          <a:prstGeom prst="rect">
            <a:avLst/>
          </a:prstGeom>
          <a:solidFill>
            <a:srgbClr val="F8FBFD"/>
          </a:solid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700000">
            <a:off x="6804595" y="-2794894"/>
            <a:ext cx="3554939" cy="3554243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3" name="AutoShape 3"/>
          <p:cNvSpPr/>
          <p:nvPr/>
        </p:nvSpPr>
        <p:spPr>
          <a:xfrm rot="-2700000">
            <a:off x="8376855" y="317568"/>
            <a:ext cx="3554939" cy="26798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4" name="AutoShape 4"/>
          <p:cNvSpPr/>
          <p:nvPr/>
        </p:nvSpPr>
        <p:spPr>
          <a:xfrm rot="-2700000">
            <a:off x="-486339" y="7129080"/>
            <a:ext cx="1299098" cy="26798"/>
          </a:xfrm>
          <a:prstGeom prst="rect">
            <a:avLst/>
          </a:prstGeom>
          <a:solidFill>
            <a:srgbClr val="F8FBFD"/>
          </a:solidFill>
        </p:spPr>
      </p:sp>
      <p:grpSp>
        <p:nvGrpSpPr>
          <p:cNvPr id="5" name="Group 5"/>
          <p:cNvGrpSpPr/>
          <p:nvPr/>
        </p:nvGrpSpPr>
        <p:grpSpPr>
          <a:xfrm>
            <a:off x="732005" y="605777"/>
            <a:ext cx="5639013" cy="2044173"/>
            <a:chOff x="0" y="0"/>
            <a:chExt cx="7518685" cy="2725565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7518038" cy="1733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60"/>
                </a:lnSpc>
              </a:pPr>
              <a:r>
                <a:rPr lang="en-US" sz="4300" b="1" i="0" spc="-42">
                  <a:solidFill>
                    <a:srgbClr val="F8FBFD"/>
                  </a:solidFill>
                  <a:latin typeface="Montserrat Classic"/>
                </a:rPr>
                <a:t>Boosting</a:t>
              </a:r>
            </a:p>
            <a:p>
              <a:pPr>
                <a:lnSpc>
                  <a:spcPts val="5160"/>
                </a:lnSpc>
              </a:pPr>
              <a:r>
                <a:rPr lang="en-US" sz="4300" b="1" i="0" spc="-42">
                  <a:solidFill>
                    <a:srgbClr val="F8FBFD"/>
                  </a:solidFill>
                  <a:latin typeface="Montserrat Classic"/>
                </a:rPr>
                <a:t>Employee Morale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63590"/>
              <a:ext cx="7518685" cy="561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b="1" i="0">
                  <a:solidFill>
                    <a:srgbClr val="97BCC7"/>
                  </a:solidFill>
                  <a:latin typeface="Montserrat Classic"/>
                </a:rPr>
                <a:t>Next Few Steps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1520" y="3538536"/>
            <a:ext cx="2442578" cy="2207101"/>
            <a:chOff x="0" y="0"/>
            <a:chExt cx="3256771" cy="2942802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3256771" cy="913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b="0" i="0" spc="140">
                  <a:solidFill>
                    <a:srgbClr val="97BCC7"/>
                  </a:solidFill>
                  <a:latin typeface="Montserrat Classic"/>
                </a:rPr>
                <a:t>INCREASING BENEFITS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148292"/>
              <a:ext cx="3256771" cy="1794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b="0" i="0" spc="18">
                  <a:solidFill>
                    <a:srgbClr val="F8FBFD"/>
                  </a:solidFill>
                  <a:latin typeface="Montserrat Light"/>
                </a:rPr>
                <a:t>Presentations are tools that can be used as lectures, speeches, and more.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655511" y="3538536"/>
            <a:ext cx="2442578" cy="2207101"/>
            <a:chOff x="0" y="0"/>
            <a:chExt cx="3256771" cy="294280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3256771" cy="913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b="0" i="0" spc="140">
                  <a:solidFill>
                    <a:srgbClr val="97BCC7"/>
                  </a:solidFill>
                  <a:latin typeface="Montserrat Classic"/>
                </a:rPr>
                <a:t>INCREASING</a:t>
              </a:r>
            </a:p>
            <a:p>
              <a:pPr>
                <a:lnSpc>
                  <a:spcPts val="2800"/>
                </a:lnSpc>
              </a:pPr>
              <a:r>
                <a:rPr lang="en-US" sz="2000" b="0" i="0" spc="140">
                  <a:solidFill>
                    <a:srgbClr val="97BCC7"/>
                  </a:solidFill>
                  <a:latin typeface="Montserrat Classic"/>
                </a:rPr>
                <a:t>YEARLY BONUS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48292"/>
              <a:ext cx="3256771" cy="1794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b="0" i="0" spc="18">
                  <a:solidFill>
                    <a:srgbClr val="F8FBFD"/>
                  </a:solidFill>
                  <a:latin typeface="Montserrat Light"/>
                </a:rPr>
                <a:t>Presentations are tools that can be used as lectures, speeches, and more.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579502" y="3538536"/>
            <a:ext cx="2442578" cy="2207101"/>
            <a:chOff x="0" y="0"/>
            <a:chExt cx="3256771" cy="294280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3256771" cy="913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b="0" i="0" spc="140">
                  <a:solidFill>
                    <a:srgbClr val="97BCC7"/>
                  </a:solidFill>
                  <a:latin typeface="Montserrat Classic"/>
                </a:rPr>
                <a:t>DECREASING</a:t>
              </a:r>
            </a:p>
            <a:p>
              <a:pPr>
                <a:lnSpc>
                  <a:spcPts val="2800"/>
                </a:lnSpc>
              </a:pPr>
              <a:r>
                <a:rPr lang="en-US" sz="2000" b="0" i="0" spc="140">
                  <a:solidFill>
                    <a:srgbClr val="97BCC7"/>
                  </a:solidFill>
                  <a:latin typeface="Montserrat Classic"/>
                </a:rPr>
                <a:t>WORK HOURS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148292"/>
              <a:ext cx="3256771" cy="1794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b="0" i="0" spc="18">
                  <a:solidFill>
                    <a:srgbClr val="F8FBFD"/>
                  </a:solidFill>
                  <a:latin typeface="Montserrat Light"/>
                </a:rPr>
                <a:t>Presentations are tools that can be used as lectures, speeches, and more.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8555" y="5915366"/>
            <a:ext cx="7616489" cy="57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 b="1" i="0" spc="38">
                <a:solidFill>
                  <a:srgbClr val="F8FBFD"/>
                </a:solidFill>
                <a:latin typeface="Montserrat Classic"/>
              </a:rPr>
              <a:t>NEW EMPLOYEE BENEFITS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1520" y="1327317"/>
            <a:ext cx="525730" cy="41439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00243" y="1327317"/>
            <a:ext cx="525730" cy="4143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00243" y="3752044"/>
            <a:ext cx="525730" cy="4143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1520" y="3752044"/>
            <a:ext cx="525730" cy="41439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62050" y="818078"/>
            <a:ext cx="3091307" cy="1589025"/>
            <a:chOff x="0" y="0"/>
            <a:chExt cx="4121743" cy="2118700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4121743" cy="1123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b="1" i="0">
                  <a:solidFill>
                    <a:srgbClr val="97BCC7"/>
                  </a:solidFill>
                  <a:latin typeface="Montserrat Classic"/>
                </a:rPr>
                <a:t>Higher Overtime Pay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352255"/>
              <a:ext cx="4121743" cy="766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1600" b="0" i="0" spc="16">
                  <a:solidFill>
                    <a:srgbClr val="F8FBFD"/>
                  </a:solidFill>
                  <a:latin typeface="Montserrat Light"/>
                </a:rPr>
                <a:t>Presentations are tools that can be used as lectures.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930773" y="457318"/>
            <a:ext cx="3091307" cy="2310544"/>
            <a:chOff x="0" y="0"/>
            <a:chExt cx="4121743" cy="308072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4121743" cy="168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b="1" i="0">
                  <a:solidFill>
                    <a:srgbClr val="97BCC7"/>
                  </a:solidFill>
                  <a:latin typeface="Montserrat Classic"/>
                </a:rPr>
                <a:t>Increase in</a:t>
              </a:r>
            </a:p>
            <a:p>
              <a:pPr>
                <a:lnSpc>
                  <a:spcPts val="3360"/>
                </a:lnSpc>
              </a:pPr>
              <a:r>
                <a:rPr lang="en-US" sz="2800" b="1" i="0">
                  <a:solidFill>
                    <a:srgbClr val="97BCC7"/>
                  </a:solidFill>
                  <a:latin typeface="Montserrat Classic"/>
                </a:rPr>
                <a:t>Medical Coverage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14230"/>
              <a:ext cx="4121743" cy="1166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1600" b="0" i="0" spc="16">
                  <a:solidFill>
                    <a:srgbClr val="F8FBFD"/>
                  </a:solidFill>
                  <a:latin typeface="Montserrat Light"/>
                </a:rPr>
                <a:t>Presentations are tools that can be used as lectures, speeches, and more.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930773" y="3092786"/>
            <a:ext cx="3091307" cy="1889063"/>
            <a:chOff x="0" y="0"/>
            <a:chExt cx="4121743" cy="251875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4121743" cy="1123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b="1" i="0">
                  <a:solidFill>
                    <a:srgbClr val="97BCC7"/>
                  </a:solidFill>
                  <a:latin typeface="Montserrat Classic"/>
                </a:rPr>
                <a:t>Remote Work Opportunities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352255"/>
              <a:ext cx="4121743" cy="1166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1600" b="0" i="0" spc="16">
                  <a:solidFill>
                    <a:srgbClr val="F8FBFD"/>
                  </a:solidFill>
                  <a:latin typeface="Montserrat Light"/>
                </a:rPr>
                <a:t>Presentations are tools that can be used as lectures, speeches, and more.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62050" y="3092786"/>
            <a:ext cx="3091307" cy="1889063"/>
            <a:chOff x="0" y="0"/>
            <a:chExt cx="4121743" cy="251875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4121743" cy="1123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b="1" i="0">
                  <a:solidFill>
                    <a:srgbClr val="97BCC7"/>
                  </a:solidFill>
                  <a:latin typeface="Montserrat Classic"/>
                </a:rPr>
                <a:t>Longer</a:t>
              </a:r>
            </a:p>
            <a:p>
              <a:pPr>
                <a:lnSpc>
                  <a:spcPts val="3360"/>
                </a:lnSpc>
              </a:pPr>
              <a:r>
                <a:rPr lang="en-US" sz="2800" b="1" i="0">
                  <a:solidFill>
                    <a:srgbClr val="97BCC7"/>
                  </a:solidFill>
                  <a:latin typeface="Montserrat Classic"/>
                </a:rPr>
                <a:t>Vacation Leaves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352255"/>
              <a:ext cx="4121743" cy="1166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1600" b="0" i="0" spc="16">
                  <a:solidFill>
                    <a:srgbClr val="F8FBFD"/>
                  </a:solidFill>
                  <a:latin typeface="Montserrat Light"/>
                </a:rPr>
                <a:t>Presentations are tools that can be used as lectures, speeches, and more.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 rot="-2700000">
            <a:off x="-1270866" y="5736059"/>
            <a:ext cx="1514362" cy="1514065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20" name="AutoShape 20"/>
          <p:cNvSpPr/>
          <p:nvPr/>
        </p:nvSpPr>
        <p:spPr>
          <a:xfrm rot="-2700000">
            <a:off x="9432473" y="5874243"/>
            <a:ext cx="1040204" cy="1183592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21" name="AutoShape 21"/>
          <p:cNvSpPr/>
          <p:nvPr/>
        </p:nvSpPr>
        <p:spPr>
          <a:xfrm rot="-2700000">
            <a:off x="-725936" y="7270358"/>
            <a:ext cx="1514362" cy="26935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22" name="AutoShape 22"/>
          <p:cNvSpPr/>
          <p:nvPr/>
        </p:nvSpPr>
        <p:spPr>
          <a:xfrm rot="-2700000">
            <a:off x="9838016" y="6432273"/>
            <a:ext cx="23417" cy="1909472"/>
          </a:xfrm>
          <a:prstGeom prst="rect">
            <a:avLst/>
          </a:prstGeom>
          <a:solidFill>
            <a:srgbClr val="97BCC7"/>
          </a:solid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700000">
            <a:off x="-1025833" y="-2491870"/>
            <a:ext cx="3554939" cy="3554243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3" name="AutoShape 3"/>
          <p:cNvSpPr/>
          <p:nvPr/>
        </p:nvSpPr>
        <p:spPr>
          <a:xfrm rot="-2700000">
            <a:off x="749627" y="518993"/>
            <a:ext cx="3554939" cy="26798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4" name="AutoShape 4"/>
          <p:cNvSpPr/>
          <p:nvPr/>
        </p:nvSpPr>
        <p:spPr>
          <a:xfrm rot="-2700000">
            <a:off x="9876631" y="6517711"/>
            <a:ext cx="23417" cy="1909472"/>
          </a:xfrm>
          <a:prstGeom prst="rect">
            <a:avLst/>
          </a:prstGeom>
          <a:solidFill>
            <a:srgbClr val="97BCC7"/>
          </a:solidFill>
        </p:spPr>
      </p:sp>
      <p:grpSp>
        <p:nvGrpSpPr>
          <p:cNvPr id="5" name="Group 5"/>
          <p:cNvGrpSpPr/>
          <p:nvPr/>
        </p:nvGrpSpPr>
        <p:grpSpPr>
          <a:xfrm>
            <a:off x="731520" y="3833602"/>
            <a:ext cx="4064213" cy="1215496"/>
            <a:chOff x="0" y="0"/>
            <a:chExt cx="5418951" cy="1620661"/>
          </a:xfrm>
        </p:grpSpPr>
        <p:sp>
          <p:nvSpPr>
            <p:cNvPr id="6" name="TextBox 6"/>
            <p:cNvSpPr txBox="1"/>
            <p:nvPr/>
          </p:nvSpPr>
          <p:spPr>
            <a:xfrm>
              <a:off x="646" y="0"/>
              <a:ext cx="5418305" cy="866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60"/>
                </a:lnSpc>
              </a:pPr>
              <a:r>
                <a:rPr lang="en-US" sz="4300" b="1" i="0" spc="-42">
                  <a:solidFill>
                    <a:srgbClr val="F8FBFD"/>
                  </a:solidFill>
                  <a:latin typeface="Montserrat Classic"/>
                </a:rPr>
                <a:t>Main Clients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58686"/>
              <a:ext cx="5418951" cy="561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b="1" i="0">
                  <a:solidFill>
                    <a:srgbClr val="97BCC7"/>
                  </a:solidFill>
                  <a:latin typeface="Montserrat Classic"/>
                </a:rPr>
                <a:t>In 2020</a:t>
              </a:r>
            </a:p>
          </p:txBody>
        </p:sp>
      </p:grpSp>
      <p:sp>
        <p:nvSpPr>
          <p:cNvPr id="8" name="AutoShape 8"/>
          <p:cNvSpPr/>
          <p:nvPr/>
        </p:nvSpPr>
        <p:spPr>
          <a:xfrm rot="-2700000">
            <a:off x="9479818" y="5855853"/>
            <a:ext cx="1327574" cy="1327314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9" name="TextBox 9"/>
          <p:cNvSpPr txBox="1"/>
          <p:nvPr/>
        </p:nvSpPr>
        <p:spPr>
          <a:xfrm>
            <a:off x="6211705" y="811530"/>
            <a:ext cx="2399271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 b="0" i="0" spc="18">
                <a:solidFill>
                  <a:srgbClr val="F8FBFD"/>
                </a:solidFill>
                <a:latin typeface="Montserrat Light"/>
              </a:rPr>
              <a:t>San Dias City Government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11705" y="2051685"/>
            <a:ext cx="2399271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 b="0" i="0" spc="18">
                <a:solidFill>
                  <a:srgbClr val="F8FBFD"/>
                </a:solidFill>
                <a:latin typeface="Montserrat Light"/>
              </a:rPr>
              <a:t>Dubley Development Corp.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11705" y="3291840"/>
            <a:ext cx="2399271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 b="0" i="0" spc="18">
                <a:solidFill>
                  <a:srgbClr val="F8FBFD"/>
                </a:solidFill>
                <a:latin typeface="Montserrat Light"/>
              </a:rPr>
              <a:t>Whimson Services International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11705" y="4583906"/>
            <a:ext cx="2399271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 b="0" i="0" spc="18">
                <a:solidFill>
                  <a:srgbClr val="F8FBFD"/>
                </a:solidFill>
                <a:latin typeface="Montserrat Light"/>
              </a:rPr>
              <a:t>Kyobi Land Solutions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11705" y="5772150"/>
            <a:ext cx="2399271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 b="0" i="0" spc="18">
                <a:solidFill>
                  <a:srgbClr val="F8FBFD"/>
                </a:solidFill>
                <a:latin typeface="Montserrat Light"/>
              </a:rPr>
              <a:t>Bijou Architectural Group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64564" y="965570"/>
            <a:ext cx="407155" cy="42344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64564" y="2205725"/>
            <a:ext cx="407155" cy="42344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64564" y="3445880"/>
            <a:ext cx="407155" cy="42344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64564" y="4686035"/>
            <a:ext cx="407155" cy="42344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64564" y="5926190"/>
            <a:ext cx="407155" cy="42344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700000">
            <a:off x="-2141807" y="445668"/>
            <a:ext cx="6930935" cy="9276854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3" name="AutoShape 3"/>
          <p:cNvSpPr/>
          <p:nvPr/>
        </p:nvSpPr>
        <p:spPr>
          <a:xfrm rot="-2700000">
            <a:off x="4579445" y="-1222923"/>
            <a:ext cx="25670" cy="7629505"/>
          </a:xfrm>
          <a:prstGeom prst="rect">
            <a:avLst/>
          </a:prstGeom>
          <a:solidFill>
            <a:srgbClr val="F8FBFD"/>
          </a:solidFill>
        </p:spPr>
      </p:sp>
      <p:grpSp>
        <p:nvGrpSpPr>
          <p:cNvPr id="4" name="Group 4"/>
          <p:cNvGrpSpPr/>
          <p:nvPr/>
        </p:nvGrpSpPr>
        <p:grpSpPr>
          <a:xfrm>
            <a:off x="710987" y="5133212"/>
            <a:ext cx="4165813" cy="1450468"/>
            <a:chOff x="0" y="0"/>
            <a:chExt cx="5554418" cy="1933957"/>
          </a:xfrm>
        </p:grpSpPr>
        <p:sp>
          <p:nvSpPr>
            <p:cNvPr id="5" name="TextBox 5"/>
            <p:cNvSpPr txBox="1"/>
            <p:nvPr/>
          </p:nvSpPr>
          <p:spPr>
            <a:xfrm>
              <a:off x="646" y="0"/>
              <a:ext cx="5553772" cy="1295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 b="1" i="0" spc="-64">
                  <a:solidFill>
                    <a:srgbClr val="053D57"/>
                  </a:solidFill>
                  <a:latin typeface="Montserrat Classic"/>
                </a:rPr>
                <a:t>28.90%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87340"/>
              <a:ext cx="5554418" cy="44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b="0" i="0" spc="140">
                  <a:solidFill>
                    <a:srgbClr val="053D57"/>
                  </a:solidFill>
                  <a:latin typeface="Montserrat Classic"/>
                </a:rPr>
                <a:t>REVENUE GROWTH IN 2019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856267" y="731520"/>
            <a:ext cx="4165813" cy="1450468"/>
            <a:chOff x="0" y="0"/>
            <a:chExt cx="5554418" cy="1933957"/>
          </a:xfrm>
        </p:grpSpPr>
        <p:sp>
          <p:nvSpPr>
            <p:cNvPr id="8" name="TextBox 8"/>
            <p:cNvSpPr txBox="1"/>
            <p:nvPr/>
          </p:nvSpPr>
          <p:spPr>
            <a:xfrm>
              <a:off x="646" y="0"/>
              <a:ext cx="5553772" cy="1295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680"/>
                </a:lnSpc>
              </a:pPr>
              <a:r>
                <a:rPr lang="en-US" sz="6400" b="1" i="0" spc="-64">
                  <a:solidFill>
                    <a:srgbClr val="F8FBFD"/>
                  </a:solidFill>
                  <a:latin typeface="Montserrat Classic"/>
                </a:rPr>
                <a:t>42.30%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487340"/>
              <a:ext cx="5554418" cy="44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 b="0" i="0" spc="140">
                  <a:solidFill>
                    <a:srgbClr val="F8FBFD"/>
                  </a:solidFill>
                  <a:latin typeface="Montserrat Classic"/>
                </a:rPr>
                <a:t>REVENUE GROWTH IN 2020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526959">
            <a:off x="4206729" y="-3621408"/>
            <a:ext cx="6737189" cy="9963913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3" name="AutoShape 3"/>
          <p:cNvSpPr/>
          <p:nvPr/>
        </p:nvSpPr>
        <p:spPr>
          <a:xfrm rot="-2526959">
            <a:off x="3603116" y="-1670742"/>
            <a:ext cx="29942" cy="8575359"/>
          </a:xfrm>
          <a:prstGeom prst="rect">
            <a:avLst/>
          </a:prstGeom>
          <a:solidFill>
            <a:srgbClr val="F8FBFD"/>
          </a:solidFill>
        </p:spPr>
      </p:sp>
      <p:grpSp>
        <p:nvGrpSpPr>
          <p:cNvPr id="4" name="Group 4"/>
          <p:cNvGrpSpPr/>
          <p:nvPr/>
        </p:nvGrpSpPr>
        <p:grpSpPr>
          <a:xfrm>
            <a:off x="4957867" y="731520"/>
            <a:ext cx="4064213" cy="1561275"/>
            <a:chOff x="0" y="0"/>
            <a:chExt cx="5418951" cy="2081700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5418951" cy="561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800" b="1" i="0">
                  <a:solidFill>
                    <a:srgbClr val="053D57"/>
                  </a:solidFill>
                  <a:latin typeface="Montserrat Classic"/>
                </a:rPr>
                <a:t>Performance in 2020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44390"/>
              <a:ext cx="5418951" cy="1337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0"/>
                </a:lnSpc>
              </a:pPr>
              <a:r>
                <a:rPr lang="en-US" sz="1800" b="0" i="0" spc="18">
                  <a:solidFill>
                    <a:srgbClr val="053D57"/>
                  </a:solidFill>
                  <a:latin typeface="Montserrat Light"/>
                </a:rPr>
                <a:t>Presentations are tools that can be used as demonstrations, lectures, speeches, and more.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1520" y="4959943"/>
            <a:ext cx="4064213" cy="1623737"/>
            <a:chOff x="0" y="0"/>
            <a:chExt cx="5418951" cy="2164983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5418951" cy="561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b="1" i="0">
                  <a:solidFill>
                    <a:srgbClr val="F8FBFD"/>
                  </a:solidFill>
                  <a:latin typeface="Montserrat Classic"/>
                </a:rPr>
                <a:t>Performance in 2019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27673"/>
              <a:ext cx="5418951" cy="1337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b="0" i="0" spc="18">
                  <a:solidFill>
                    <a:srgbClr val="F8FBFD"/>
                  </a:solidFill>
                  <a:latin typeface="Montserrat Light"/>
                </a:rPr>
                <a:t>Presentations are tools that can be used as demonstrations, lectures, speeches, and more.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69456" y="630120"/>
            <a:ext cx="2614687" cy="2476672"/>
            <a:chOff x="0" y="0"/>
            <a:chExt cx="3486250" cy="3302229"/>
          </a:xfrm>
        </p:grpSpPr>
        <p:sp>
          <p:nvSpPr>
            <p:cNvPr id="3" name="TextBox 3"/>
            <p:cNvSpPr txBox="1"/>
            <p:nvPr/>
          </p:nvSpPr>
          <p:spPr>
            <a:xfrm>
              <a:off x="2363656" y="-38100"/>
              <a:ext cx="564610" cy="561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Item 1</a:t>
              </a:r>
            </a:p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20%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921640" y="1679197"/>
              <a:ext cx="564610" cy="561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Item 2</a:t>
              </a:r>
            </a:p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20%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460820" y="2740544"/>
              <a:ext cx="564610" cy="561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Item 3</a:t>
              </a:r>
            </a:p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20%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79197"/>
              <a:ext cx="564610" cy="561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Item 4</a:t>
              </a:r>
            </a:p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20%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57984" y="-38100"/>
              <a:ext cx="564610" cy="561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Item 5</a:t>
              </a:r>
            </a:p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20%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633848" y="395163"/>
              <a:ext cx="2218554" cy="2218554"/>
              <a:chOff x="-12700" y="-12700"/>
              <a:chExt cx="25400" cy="25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12700"/>
                <a:ext cx="12259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12259" h="11042">
                    <a:moveTo>
                      <a:pt x="0" y="0"/>
                    </a:moveTo>
                    <a:lnTo>
                      <a:pt x="0" y="0"/>
                    </a:lnTo>
                    <a:cubicBezTo>
                      <a:pt x="5737" y="0"/>
                      <a:pt x="10762" y="3846"/>
                      <a:pt x="12259" y="9384"/>
                    </a:cubicBezTo>
                    <a:lnTo>
                      <a:pt x="6130" y="11042"/>
                    </a:lnTo>
                    <a:cubicBezTo>
                      <a:pt x="5381" y="8273"/>
                      <a:pt x="2868" y="6350"/>
                      <a:pt x="0" y="6350"/>
                    </a:cubicBezTo>
                    <a:close/>
                  </a:path>
                </a:pathLst>
              </a:custGeom>
              <a:solidFill>
                <a:srgbClr val="97BCC7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3471" y="-3925"/>
                <a:ext cx="10380" cy="14559"/>
              </a:xfrm>
              <a:custGeom>
                <a:avLst/>
                <a:gdLst/>
                <a:ahLst/>
                <a:cxnLst/>
                <a:rect l="l" t="t" r="r" b="b"/>
                <a:pathLst>
                  <a:path w="10380" h="14559">
                    <a:moveTo>
                      <a:pt x="8607" y="0"/>
                    </a:moveTo>
                    <a:cubicBezTo>
                      <a:pt x="10380" y="5457"/>
                      <a:pt x="8275" y="11424"/>
                      <a:pt x="3471" y="14560"/>
                    </a:cubicBezTo>
                    <a:lnTo>
                      <a:pt x="0" y="9242"/>
                    </a:lnTo>
                    <a:cubicBezTo>
                      <a:pt x="2402" y="7674"/>
                      <a:pt x="3455" y="4691"/>
                      <a:pt x="2568" y="1963"/>
                    </a:cubicBezTo>
                    <a:close/>
                  </a:path>
                </a:pathLst>
              </a:custGeom>
              <a:solidFill>
                <a:srgbClr val="86A1B5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-7969" y="4944"/>
                <a:ext cx="15434" cy="8702"/>
              </a:xfrm>
              <a:custGeom>
                <a:avLst/>
                <a:gdLst/>
                <a:ahLst/>
                <a:cxnLst/>
                <a:rect l="l" t="t" r="r" b="b"/>
                <a:pathLst>
                  <a:path w="15434" h="8702">
                    <a:moveTo>
                      <a:pt x="15434" y="5331"/>
                    </a:moveTo>
                    <a:cubicBezTo>
                      <a:pt x="10793" y="8703"/>
                      <a:pt x="4467" y="8544"/>
                      <a:pt x="0" y="4945"/>
                    </a:cubicBezTo>
                    <a:lnTo>
                      <a:pt x="3984" y="0"/>
                    </a:lnTo>
                    <a:cubicBezTo>
                      <a:pt x="6218" y="1800"/>
                      <a:pt x="9381" y="1879"/>
                      <a:pt x="11701" y="193"/>
                    </a:cubicBezTo>
                    <a:close/>
                  </a:path>
                </a:pathLst>
              </a:custGeom>
              <a:solidFill>
                <a:srgbClr val="7A879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-13910" y="-4523"/>
                <a:ext cx="10178" cy="14798"/>
              </a:xfrm>
              <a:custGeom>
                <a:avLst/>
                <a:gdLst/>
                <a:ahLst/>
                <a:cxnLst/>
                <a:rect l="l" t="t" r="r" b="b"/>
                <a:pathLst>
                  <a:path w="10178" h="14798">
                    <a:moveTo>
                      <a:pt x="6445" y="14798"/>
                    </a:moveTo>
                    <a:cubicBezTo>
                      <a:pt x="1804" y="11425"/>
                      <a:pt x="0" y="5360"/>
                      <a:pt x="2043" y="0"/>
                    </a:cubicBezTo>
                    <a:lnTo>
                      <a:pt x="7976" y="2261"/>
                    </a:lnTo>
                    <a:cubicBezTo>
                      <a:pt x="6955" y="4942"/>
                      <a:pt x="7857" y="7974"/>
                      <a:pt x="10178" y="9660"/>
                    </a:cubicBezTo>
                    <a:close/>
                  </a:path>
                </a:pathLst>
              </a:custGeom>
              <a:solidFill>
                <a:srgbClr val="6F6D86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-12078" y="-12700"/>
                <a:ext cx="12078" cy="10738"/>
              </a:xfrm>
              <a:custGeom>
                <a:avLst/>
                <a:gdLst/>
                <a:ahLst/>
                <a:cxnLst/>
                <a:rect l="l" t="t" r="r" b="b"/>
                <a:pathLst>
                  <a:path w="12078" h="10738">
                    <a:moveTo>
                      <a:pt x="0" y="8775"/>
                    </a:moveTo>
                    <a:cubicBezTo>
                      <a:pt x="1700" y="3543"/>
                      <a:pt x="6575" y="1"/>
                      <a:pt x="12077" y="0"/>
                    </a:cubicBezTo>
                    <a:lnTo>
                      <a:pt x="12077" y="6350"/>
                    </a:lnTo>
                    <a:cubicBezTo>
                      <a:pt x="9327" y="6350"/>
                      <a:pt x="6889" y="8122"/>
                      <a:pt x="6039" y="10738"/>
                    </a:cubicBezTo>
                    <a:close/>
                  </a:path>
                </a:pathLst>
              </a:custGeom>
              <a:solidFill>
                <a:srgbClr val="63546B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6522074" y="630120"/>
            <a:ext cx="2614687" cy="2476672"/>
            <a:chOff x="0" y="0"/>
            <a:chExt cx="3486250" cy="3302229"/>
          </a:xfrm>
        </p:grpSpPr>
        <p:sp>
          <p:nvSpPr>
            <p:cNvPr id="15" name="TextBox 15"/>
            <p:cNvSpPr txBox="1"/>
            <p:nvPr/>
          </p:nvSpPr>
          <p:spPr>
            <a:xfrm>
              <a:off x="2363656" y="-38100"/>
              <a:ext cx="564610" cy="561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Item 1</a:t>
              </a:r>
            </a:p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20%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921640" y="1679197"/>
              <a:ext cx="564610" cy="561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Item 2</a:t>
              </a:r>
            </a:p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20%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60820" y="2740544"/>
              <a:ext cx="564610" cy="561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Item 3</a:t>
              </a:r>
            </a:p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20%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679197"/>
              <a:ext cx="564610" cy="561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Item 4</a:t>
              </a:r>
            </a:p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20%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57984" y="-38100"/>
              <a:ext cx="564610" cy="561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Item 5</a:t>
              </a:r>
            </a:p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20%</a:t>
              </a:r>
            </a:p>
          </p:txBody>
        </p: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633848" y="395163"/>
              <a:ext cx="2218554" cy="2218554"/>
              <a:chOff x="-12700" y="-12700"/>
              <a:chExt cx="25400" cy="254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-12700"/>
                <a:ext cx="12259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12259" h="11042">
                    <a:moveTo>
                      <a:pt x="0" y="0"/>
                    </a:moveTo>
                    <a:lnTo>
                      <a:pt x="0" y="0"/>
                    </a:lnTo>
                    <a:cubicBezTo>
                      <a:pt x="5737" y="0"/>
                      <a:pt x="10762" y="3846"/>
                      <a:pt x="12259" y="9384"/>
                    </a:cubicBezTo>
                    <a:lnTo>
                      <a:pt x="6130" y="11042"/>
                    </a:lnTo>
                    <a:cubicBezTo>
                      <a:pt x="5381" y="8273"/>
                      <a:pt x="2868" y="6350"/>
                      <a:pt x="0" y="6350"/>
                    </a:cubicBezTo>
                    <a:close/>
                  </a:path>
                </a:pathLst>
              </a:custGeom>
              <a:solidFill>
                <a:srgbClr val="97BCC7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3471" y="-3925"/>
                <a:ext cx="10380" cy="14559"/>
              </a:xfrm>
              <a:custGeom>
                <a:avLst/>
                <a:gdLst/>
                <a:ahLst/>
                <a:cxnLst/>
                <a:rect l="l" t="t" r="r" b="b"/>
                <a:pathLst>
                  <a:path w="10380" h="14559">
                    <a:moveTo>
                      <a:pt x="8607" y="0"/>
                    </a:moveTo>
                    <a:cubicBezTo>
                      <a:pt x="10380" y="5457"/>
                      <a:pt x="8275" y="11424"/>
                      <a:pt x="3471" y="14560"/>
                    </a:cubicBezTo>
                    <a:lnTo>
                      <a:pt x="0" y="9242"/>
                    </a:lnTo>
                    <a:cubicBezTo>
                      <a:pt x="2402" y="7674"/>
                      <a:pt x="3455" y="4691"/>
                      <a:pt x="2568" y="1963"/>
                    </a:cubicBezTo>
                    <a:close/>
                  </a:path>
                </a:pathLst>
              </a:custGeom>
              <a:solidFill>
                <a:srgbClr val="86A1B5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-7969" y="4944"/>
                <a:ext cx="15434" cy="8702"/>
              </a:xfrm>
              <a:custGeom>
                <a:avLst/>
                <a:gdLst/>
                <a:ahLst/>
                <a:cxnLst/>
                <a:rect l="l" t="t" r="r" b="b"/>
                <a:pathLst>
                  <a:path w="15434" h="8702">
                    <a:moveTo>
                      <a:pt x="15434" y="5331"/>
                    </a:moveTo>
                    <a:cubicBezTo>
                      <a:pt x="10793" y="8703"/>
                      <a:pt x="4467" y="8544"/>
                      <a:pt x="0" y="4945"/>
                    </a:cubicBezTo>
                    <a:lnTo>
                      <a:pt x="3984" y="0"/>
                    </a:lnTo>
                    <a:cubicBezTo>
                      <a:pt x="6218" y="1800"/>
                      <a:pt x="9381" y="1879"/>
                      <a:pt x="11701" y="193"/>
                    </a:cubicBezTo>
                    <a:close/>
                  </a:path>
                </a:pathLst>
              </a:custGeom>
              <a:solidFill>
                <a:srgbClr val="7A879F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-13910" y="-4523"/>
                <a:ext cx="10178" cy="14798"/>
              </a:xfrm>
              <a:custGeom>
                <a:avLst/>
                <a:gdLst/>
                <a:ahLst/>
                <a:cxnLst/>
                <a:rect l="l" t="t" r="r" b="b"/>
                <a:pathLst>
                  <a:path w="10178" h="14798">
                    <a:moveTo>
                      <a:pt x="6445" y="14798"/>
                    </a:moveTo>
                    <a:cubicBezTo>
                      <a:pt x="1804" y="11425"/>
                      <a:pt x="0" y="5360"/>
                      <a:pt x="2043" y="0"/>
                    </a:cubicBezTo>
                    <a:lnTo>
                      <a:pt x="7976" y="2261"/>
                    </a:lnTo>
                    <a:cubicBezTo>
                      <a:pt x="6955" y="4942"/>
                      <a:pt x="7857" y="7974"/>
                      <a:pt x="10178" y="9660"/>
                    </a:cubicBezTo>
                    <a:close/>
                  </a:path>
                </a:pathLst>
              </a:custGeom>
              <a:solidFill>
                <a:srgbClr val="6F6D8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-12078" y="-12700"/>
                <a:ext cx="12078" cy="10738"/>
              </a:xfrm>
              <a:custGeom>
                <a:avLst/>
                <a:gdLst/>
                <a:ahLst/>
                <a:cxnLst/>
                <a:rect l="l" t="t" r="r" b="b"/>
                <a:pathLst>
                  <a:path w="12078" h="10738">
                    <a:moveTo>
                      <a:pt x="0" y="8775"/>
                    </a:moveTo>
                    <a:cubicBezTo>
                      <a:pt x="1700" y="3543"/>
                      <a:pt x="6575" y="1"/>
                      <a:pt x="12077" y="0"/>
                    </a:cubicBezTo>
                    <a:lnTo>
                      <a:pt x="12077" y="6350"/>
                    </a:lnTo>
                    <a:cubicBezTo>
                      <a:pt x="9327" y="6350"/>
                      <a:pt x="6889" y="8122"/>
                      <a:pt x="6039" y="10738"/>
                    </a:cubicBezTo>
                    <a:close/>
                  </a:path>
                </a:pathLst>
              </a:custGeom>
              <a:solidFill>
                <a:srgbClr val="63546B"/>
              </a:solidFill>
            </p:spPr>
          </p:sp>
        </p:grpSp>
      </p:grpSp>
      <p:grpSp>
        <p:nvGrpSpPr>
          <p:cNvPr id="26" name="Group 26"/>
          <p:cNvGrpSpPr/>
          <p:nvPr/>
        </p:nvGrpSpPr>
        <p:grpSpPr>
          <a:xfrm>
            <a:off x="616839" y="630120"/>
            <a:ext cx="2614687" cy="2476672"/>
            <a:chOff x="0" y="0"/>
            <a:chExt cx="3486250" cy="3302229"/>
          </a:xfrm>
        </p:grpSpPr>
        <p:sp>
          <p:nvSpPr>
            <p:cNvPr id="27" name="TextBox 27"/>
            <p:cNvSpPr txBox="1"/>
            <p:nvPr/>
          </p:nvSpPr>
          <p:spPr>
            <a:xfrm>
              <a:off x="2363656" y="-38100"/>
              <a:ext cx="564610" cy="561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Item 1</a:t>
              </a:r>
            </a:p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20%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921640" y="1679197"/>
              <a:ext cx="564610" cy="561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Item 2</a:t>
              </a:r>
            </a:p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20%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460820" y="2740544"/>
              <a:ext cx="564610" cy="561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Item 3</a:t>
              </a:r>
            </a:p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20%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679197"/>
              <a:ext cx="564610" cy="561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Item 4</a:t>
              </a:r>
            </a:p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20%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557984" y="-38100"/>
              <a:ext cx="564610" cy="561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Item 5</a:t>
              </a:r>
            </a:p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F8FBFD"/>
                  </a:solidFill>
                  <a:latin typeface="Arimo"/>
                </a:rPr>
                <a:t>20%</a:t>
              </a:r>
            </a:p>
          </p:txBody>
        </p:sp>
        <p:grpSp>
          <p:nvGrpSpPr>
            <p:cNvPr id="32" name="Group 32"/>
            <p:cNvGrpSpPr>
              <a:grpSpLocks noChangeAspect="1"/>
            </p:cNvGrpSpPr>
            <p:nvPr/>
          </p:nvGrpSpPr>
          <p:grpSpPr>
            <a:xfrm>
              <a:off x="633848" y="395163"/>
              <a:ext cx="2218554" cy="2218554"/>
              <a:chOff x="-12700" y="-12700"/>
              <a:chExt cx="25400" cy="254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-12700"/>
                <a:ext cx="12259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12259" h="11042">
                    <a:moveTo>
                      <a:pt x="0" y="0"/>
                    </a:moveTo>
                    <a:lnTo>
                      <a:pt x="0" y="0"/>
                    </a:lnTo>
                    <a:cubicBezTo>
                      <a:pt x="5737" y="0"/>
                      <a:pt x="10762" y="3846"/>
                      <a:pt x="12259" y="9384"/>
                    </a:cubicBezTo>
                    <a:lnTo>
                      <a:pt x="6130" y="11042"/>
                    </a:lnTo>
                    <a:cubicBezTo>
                      <a:pt x="5381" y="8273"/>
                      <a:pt x="2868" y="6350"/>
                      <a:pt x="0" y="6350"/>
                    </a:cubicBezTo>
                    <a:close/>
                  </a:path>
                </a:pathLst>
              </a:custGeom>
              <a:solidFill>
                <a:srgbClr val="97BCC7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3471" y="-3925"/>
                <a:ext cx="10380" cy="14559"/>
              </a:xfrm>
              <a:custGeom>
                <a:avLst/>
                <a:gdLst/>
                <a:ahLst/>
                <a:cxnLst/>
                <a:rect l="l" t="t" r="r" b="b"/>
                <a:pathLst>
                  <a:path w="10380" h="14559">
                    <a:moveTo>
                      <a:pt x="8607" y="0"/>
                    </a:moveTo>
                    <a:cubicBezTo>
                      <a:pt x="10380" y="5457"/>
                      <a:pt x="8275" y="11424"/>
                      <a:pt x="3471" y="14560"/>
                    </a:cubicBezTo>
                    <a:lnTo>
                      <a:pt x="0" y="9242"/>
                    </a:lnTo>
                    <a:cubicBezTo>
                      <a:pt x="2402" y="7674"/>
                      <a:pt x="3455" y="4691"/>
                      <a:pt x="2568" y="1963"/>
                    </a:cubicBezTo>
                    <a:close/>
                  </a:path>
                </a:pathLst>
              </a:custGeom>
              <a:solidFill>
                <a:srgbClr val="86A1B5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-7969" y="4944"/>
                <a:ext cx="15434" cy="8702"/>
              </a:xfrm>
              <a:custGeom>
                <a:avLst/>
                <a:gdLst/>
                <a:ahLst/>
                <a:cxnLst/>
                <a:rect l="l" t="t" r="r" b="b"/>
                <a:pathLst>
                  <a:path w="15434" h="8702">
                    <a:moveTo>
                      <a:pt x="15434" y="5331"/>
                    </a:moveTo>
                    <a:cubicBezTo>
                      <a:pt x="10793" y="8703"/>
                      <a:pt x="4467" y="8544"/>
                      <a:pt x="0" y="4945"/>
                    </a:cubicBezTo>
                    <a:lnTo>
                      <a:pt x="3984" y="0"/>
                    </a:lnTo>
                    <a:cubicBezTo>
                      <a:pt x="6218" y="1800"/>
                      <a:pt x="9381" y="1879"/>
                      <a:pt x="11701" y="193"/>
                    </a:cubicBezTo>
                    <a:close/>
                  </a:path>
                </a:pathLst>
              </a:custGeom>
              <a:solidFill>
                <a:srgbClr val="7A879F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-13910" y="-4523"/>
                <a:ext cx="10178" cy="14798"/>
              </a:xfrm>
              <a:custGeom>
                <a:avLst/>
                <a:gdLst/>
                <a:ahLst/>
                <a:cxnLst/>
                <a:rect l="l" t="t" r="r" b="b"/>
                <a:pathLst>
                  <a:path w="10178" h="14798">
                    <a:moveTo>
                      <a:pt x="6445" y="14798"/>
                    </a:moveTo>
                    <a:cubicBezTo>
                      <a:pt x="1804" y="11425"/>
                      <a:pt x="0" y="5360"/>
                      <a:pt x="2043" y="0"/>
                    </a:cubicBezTo>
                    <a:lnTo>
                      <a:pt x="7976" y="2261"/>
                    </a:lnTo>
                    <a:cubicBezTo>
                      <a:pt x="6955" y="4942"/>
                      <a:pt x="7857" y="7974"/>
                      <a:pt x="10178" y="9660"/>
                    </a:cubicBezTo>
                    <a:close/>
                  </a:path>
                </a:pathLst>
              </a:custGeom>
              <a:solidFill>
                <a:srgbClr val="6F6D8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-12078" y="-12700"/>
                <a:ext cx="12078" cy="10738"/>
              </a:xfrm>
              <a:custGeom>
                <a:avLst/>
                <a:gdLst/>
                <a:ahLst/>
                <a:cxnLst/>
                <a:rect l="l" t="t" r="r" b="b"/>
                <a:pathLst>
                  <a:path w="12078" h="10738">
                    <a:moveTo>
                      <a:pt x="0" y="8775"/>
                    </a:moveTo>
                    <a:cubicBezTo>
                      <a:pt x="1700" y="3543"/>
                      <a:pt x="6575" y="1"/>
                      <a:pt x="12077" y="0"/>
                    </a:cubicBezTo>
                    <a:lnTo>
                      <a:pt x="12077" y="6350"/>
                    </a:lnTo>
                    <a:cubicBezTo>
                      <a:pt x="9327" y="6350"/>
                      <a:pt x="6889" y="8122"/>
                      <a:pt x="6039" y="10738"/>
                    </a:cubicBezTo>
                    <a:close/>
                  </a:path>
                </a:pathLst>
              </a:custGeom>
              <a:solidFill>
                <a:srgbClr val="63546B"/>
              </a:solidFill>
            </p:spPr>
          </p:sp>
        </p:grpSp>
      </p:grpSp>
      <p:sp>
        <p:nvSpPr>
          <p:cNvPr id="38" name="TextBox 38"/>
          <p:cNvSpPr txBox="1"/>
          <p:nvPr/>
        </p:nvSpPr>
        <p:spPr>
          <a:xfrm>
            <a:off x="3682893" y="3508952"/>
            <a:ext cx="2387813" cy="1046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0" i="0" spc="140">
                <a:solidFill>
                  <a:srgbClr val="97BCC7"/>
                </a:solidFill>
                <a:latin typeface="Montserrat Classic"/>
              </a:rPr>
              <a:t>DUBLEY DEVELOPMENT CORP.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634267" y="3508952"/>
            <a:ext cx="2387813" cy="1046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0" i="0" spc="140">
                <a:solidFill>
                  <a:srgbClr val="97BCC7"/>
                </a:solidFill>
                <a:latin typeface="Montserrat Classic"/>
              </a:rPr>
              <a:t>WHIMSON SERVICES INTERNATIONAL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30276" y="3508952"/>
            <a:ext cx="2387813" cy="69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0" i="0" spc="140">
                <a:solidFill>
                  <a:srgbClr val="97BCC7"/>
                </a:solidFill>
                <a:latin typeface="Montserrat Classic"/>
              </a:rPr>
              <a:t>SAN DIAS CITY GOVERNMENT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68180" y="5843011"/>
            <a:ext cx="7619729" cy="650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0"/>
              </a:lnSpc>
            </a:pPr>
            <a:r>
              <a:rPr lang="en-US" sz="4300" b="1" i="0" spc="-42">
                <a:solidFill>
                  <a:srgbClr val="F8FBFD"/>
                </a:solidFill>
                <a:latin typeface="Montserrat Classic"/>
              </a:rPr>
              <a:t>Revenue Breakdown</a:t>
            </a:r>
          </a:p>
        </p:txBody>
      </p:sp>
      <p:sp>
        <p:nvSpPr>
          <p:cNvPr id="42" name="AutoShape 42"/>
          <p:cNvSpPr/>
          <p:nvPr/>
        </p:nvSpPr>
        <p:spPr>
          <a:xfrm rot="-2700000">
            <a:off x="-1270866" y="5736059"/>
            <a:ext cx="1514362" cy="1514065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43" name="AutoShape 43"/>
          <p:cNvSpPr/>
          <p:nvPr/>
        </p:nvSpPr>
        <p:spPr>
          <a:xfrm rot="-2700000">
            <a:off x="9432473" y="5874243"/>
            <a:ext cx="1040204" cy="1183592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44" name="AutoShape 44"/>
          <p:cNvSpPr/>
          <p:nvPr/>
        </p:nvSpPr>
        <p:spPr>
          <a:xfrm rot="-2700000">
            <a:off x="-725936" y="7270358"/>
            <a:ext cx="1514362" cy="26935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45" name="AutoShape 45"/>
          <p:cNvSpPr/>
          <p:nvPr/>
        </p:nvSpPr>
        <p:spPr>
          <a:xfrm rot="-2700000">
            <a:off x="9838016" y="6432273"/>
            <a:ext cx="23417" cy="1909472"/>
          </a:xfrm>
          <a:prstGeom prst="rect">
            <a:avLst/>
          </a:prstGeom>
          <a:solidFill>
            <a:srgbClr val="97BCC7"/>
          </a:solid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 t="303" r="24966" b="12661"/>
          <a:stretch>
            <a:fillRect/>
          </a:stretch>
        </p:blipFill>
        <p:spPr>
          <a:xfrm>
            <a:off x="1255857" y="-213694"/>
            <a:ext cx="8636804" cy="7688926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2700000">
            <a:off x="-1518380" y="-87418"/>
            <a:ext cx="6813968" cy="10548842"/>
          </a:xfrm>
          <a:prstGeom prst="rect">
            <a:avLst/>
          </a:prstGeom>
          <a:solidFill>
            <a:srgbClr val="053D57"/>
          </a:solidFill>
        </p:spPr>
      </p:sp>
      <p:sp>
        <p:nvSpPr>
          <p:cNvPr id="4" name="TextBox 4"/>
          <p:cNvSpPr txBox="1"/>
          <p:nvPr/>
        </p:nvSpPr>
        <p:spPr>
          <a:xfrm>
            <a:off x="731520" y="5566410"/>
            <a:ext cx="5080213" cy="1017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 b="0" i="0" spc="18">
                <a:solidFill>
                  <a:srgbClr val="F8FBFD"/>
                </a:solidFill>
                <a:latin typeface="Montserrat Light"/>
              </a:rPr>
              <a:t>Presentations are communication tools that can be used as demonstrations, lectures, speeches, reports, and more.</a:t>
            </a:r>
          </a:p>
        </p:txBody>
      </p:sp>
      <p:sp>
        <p:nvSpPr>
          <p:cNvPr id="5" name="AutoShape 5"/>
          <p:cNvSpPr/>
          <p:nvPr/>
        </p:nvSpPr>
        <p:spPr>
          <a:xfrm rot="-2700000">
            <a:off x="7314635" y="6210494"/>
            <a:ext cx="2858141" cy="2120297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6" name="AutoShape 6"/>
          <p:cNvSpPr/>
          <p:nvPr/>
        </p:nvSpPr>
        <p:spPr>
          <a:xfrm rot="-2700000">
            <a:off x="2296259" y="-546810"/>
            <a:ext cx="30601" cy="3807728"/>
          </a:xfrm>
          <a:prstGeom prst="rect">
            <a:avLst/>
          </a:prstGeom>
          <a:solidFill>
            <a:srgbClr val="F8FBFD"/>
          </a:solid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700000">
            <a:off x="6896828" y="-2729154"/>
            <a:ext cx="3554939" cy="3554243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3" name="AutoShape 3"/>
          <p:cNvSpPr/>
          <p:nvPr/>
        </p:nvSpPr>
        <p:spPr>
          <a:xfrm rot="-2700000">
            <a:off x="8469088" y="393468"/>
            <a:ext cx="3554939" cy="26798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4" name="AutoShape 4"/>
          <p:cNvSpPr/>
          <p:nvPr/>
        </p:nvSpPr>
        <p:spPr>
          <a:xfrm rot="-2700000">
            <a:off x="-386804" y="7039056"/>
            <a:ext cx="1299098" cy="26798"/>
          </a:xfrm>
          <a:prstGeom prst="rect">
            <a:avLst/>
          </a:prstGeom>
          <a:solidFill>
            <a:srgbClr val="F8FBFD"/>
          </a:solidFill>
        </p:spPr>
      </p:sp>
      <p:grpSp>
        <p:nvGrpSpPr>
          <p:cNvPr id="5" name="Group 5"/>
          <p:cNvGrpSpPr/>
          <p:nvPr/>
        </p:nvGrpSpPr>
        <p:grpSpPr>
          <a:xfrm>
            <a:off x="731520" y="731520"/>
            <a:ext cx="3870839" cy="3495437"/>
            <a:chOff x="0" y="0"/>
            <a:chExt cx="5161119" cy="4660583"/>
          </a:xfrm>
        </p:grpSpPr>
        <p:sp>
          <p:nvSpPr>
            <p:cNvPr id="6" name="TextBox 6"/>
            <p:cNvSpPr txBox="1"/>
            <p:nvPr/>
          </p:nvSpPr>
          <p:spPr>
            <a:xfrm>
              <a:off x="646" y="0"/>
              <a:ext cx="5160473" cy="1733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9"/>
                </a:lnSpc>
              </a:pPr>
              <a:r>
                <a:rPr lang="en-US" sz="4300" b="1" i="0" spc="-42">
                  <a:solidFill>
                    <a:srgbClr val="F8FBFD"/>
                  </a:solidFill>
                  <a:latin typeface="Montserrat Classic"/>
                </a:rPr>
                <a:t>Growth</a:t>
              </a:r>
            </a:p>
            <a:p>
              <a:pPr>
                <a:lnSpc>
                  <a:spcPts val="5160"/>
                </a:lnSpc>
              </a:pPr>
              <a:r>
                <a:rPr lang="en-US" sz="4300" b="1" i="0" spc="-42">
                  <a:solidFill>
                    <a:srgbClr val="F8FBFD"/>
                  </a:solidFill>
                  <a:latin typeface="Montserrat Classic"/>
                </a:rPr>
                <a:t>in 2020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011711"/>
              <a:ext cx="5161119" cy="561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 b="1" i="0">
                  <a:solidFill>
                    <a:srgbClr val="97BCC7"/>
                  </a:solidFill>
                  <a:latin typeface="Montserrat Classic"/>
                </a:rPr>
                <a:t>Q1 to Q4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75598"/>
              <a:ext cx="5161119" cy="1784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99"/>
                </a:lnSpc>
              </a:pPr>
              <a:r>
                <a:rPr lang="en-US" sz="1799" b="0" i="0" spc="17">
                  <a:solidFill>
                    <a:srgbClr val="F8FBFD"/>
                  </a:solidFill>
                  <a:latin typeface="Montserrat Light"/>
                </a:rPr>
                <a:t>Presentations are tools that can be used as demonstrations, lectures, speeches, reports, and more.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251250" y="2455571"/>
            <a:ext cx="3757709" cy="4128109"/>
            <a:chOff x="0" y="0"/>
            <a:chExt cx="5010278" cy="5504145"/>
          </a:xfrm>
        </p:grpSpPr>
        <p:sp>
          <p:nvSpPr>
            <p:cNvPr id="10" name="TextBox 10"/>
            <p:cNvSpPr txBox="1"/>
            <p:nvPr/>
          </p:nvSpPr>
          <p:spPr>
            <a:xfrm>
              <a:off x="226060" y="5284562"/>
              <a:ext cx="956844" cy="21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4"/>
                </a:lnSpc>
              </a:pPr>
              <a:r>
                <a:rPr lang="en-US" sz="960">
                  <a:solidFill>
                    <a:srgbClr val="F8FBFD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82904" y="5284562"/>
              <a:ext cx="956844" cy="21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4"/>
                </a:lnSpc>
              </a:pPr>
              <a:r>
                <a:rPr lang="en-US" sz="960">
                  <a:solidFill>
                    <a:srgbClr val="F8FBFD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139747" y="5284562"/>
              <a:ext cx="956844" cy="21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4"/>
                </a:lnSpc>
              </a:pPr>
              <a:r>
                <a:rPr lang="en-US" sz="960">
                  <a:solidFill>
                    <a:srgbClr val="F8FBFD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096591" y="5284562"/>
              <a:ext cx="956844" cy="21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4"/>
                </a:lnSpc>
              </a:pPr>
              <a:r>
                <a:rPr lang="en-US" sz="960">
                  <a:solidFill>
                    <a:srgbClr val="F8FBFD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053434" y="5284562"/>
              <a:ext cx="956844" cy="21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4"/>
                </a:lnSpc>
              </a:pPr>
              <a:r>
                <a:rPr lang="en-US" sz="960">
                  <a:solidFill>
                    <a:srgbClr val="F8FBFD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226060" y="95504"/>
              <a:ext cx="4784218" cy="5217633"/>
              <a:chOff x="0" y="0"/>
              <a:chExt cx="8970409" cy="978306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6350"/>
                <a:ext cx="8970409" cy="9795762"/>
              </a:xfrm>
              <a:custGeom>
                <a:avLst/>
                <a:gdLst/>
                <a:ahLst/>
                <a:cxnLst/>
                <a:rect l="l" t="t" r="r" b="b"/>
                <a:pathLst>
                  <a:path w="8970409" h="9795762">
                    <a:moveTo>
                      <a:pt x="0" y="0"/>
                    </a:moveTo>
                    <a:lnTo>
                      <a:pt x="8970409" y="0"/>
                    </a:lnTo>
                    <a:lnTo>
                      <a:pt x="8970409" y="12700"/>
                    </a:lnTo>
                    <a:lnTo>
                      <a:pt x="0" y="12700"/>
                    </a:lnTo>
                    <a:close/>
                    <a:moveTo>
                      <a:pt x="0" y="2445765"/>
                    </a:moveTo>
                    <a:lnTo>
                      <a:pt x="8970409" y="2445765"/>
                    </a:lnTo>
                    <a:lnTo>
                      <a:pt x="8970409" y="2458465"/>
                    </a:lnTo>
                    <a:lnTo>
                      <a:pt x="0" y="2458465"/>
                    </a:lnTo>
                    <a:close/>
                    <a:moveTo>
                      <a:pt x="0" y="4891531"/>
                    </a:moveTo>
                    <a:lnTo>
                      <a:pt x="8970409" y="4891531"/>
                    </a:lnTo>
                    <a:lnTo>
                      <a:pt x="8970409" y="4904231"/>
                    </a:lnTo>
                    <a:lnTo>
                      <a:pt x="0" y="4904231"/>
                    </a:lnTo>
                    <a:close/>
                    <a:moveTo>
                      <a:pt x="0" y="7337296"/>
                    </a:moveTo>
                    <a:lnTo>
                      <a:pt x="8970409" y="7337296"/>
                    </a:lnTo>
                    <a:lnTo>
                      <a:pt x="8970409" y="7349996"/>
                    </a:lnTo>
                    <a:lnTo>
                      <a:pt x="0" y="7349996"/>
                    </a:lnTo>
                    <a:close/>
                    <a:moveTo>
                      <a:pt x="0" y="9783062"/>
                    </a:moveTo>
                    <a:lnTo>
                      <a:pt x="8970409" y="9783062"/>
                    </a:lnTo>
                    <a:lnTo>
                      <a:pt x="8970409" y="9795762"/>
                    </a:lnTo>
                    <a:lnTo>
                      <a:pt x="0" y="9795762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0" y="-28575"/>
              <a:ext cx="226060" cy="21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44"/>
                </a:lnSpc>
              </a:pPr>
              <a:r>
                <a:rPr lang="en-US" sz="960">
                  <a:solidFill>
                    <a:srgbClr val="F8FBFD"/>
                  </a:solidFill>
                  <a:latin typeface="Arimo"/>
                </a:rPr>
                <a:t>40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275833"/>
              <a:ext cx="226060" cy="21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44"/>
                </a:lnSpc>
              </a:pPr>
              <a:r>
                <a:rPr lang="en-US" sz="960">
                  <a:solidFill>
                    <a:srgbClr val="F8FBFD"/>
                  </a:solidFill>
                  <a:latin typeface="Arimo"/>
                </a:rPr>
                <a:t>30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580241"/>
              <a:ext cx="226060" cy="21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44"/>
                </a:lnSpc>
              </a:pPr>
              <a:r>
                <a:rPr lang="en-US" sz="960">
                  <a:solidFill>
                    <a:srgbClr val="F8FBFD"/>
                  </a:solidFill>
                  <a:latin typeface="Arimo"/>
                </a:rPr>
                <a:t>20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3884650"/>
              <a:ext cx="226060" cy="21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44"/>
                </a:lnSpc>
              </a:pPr>
              <a:r>
                <a:rPr lang="en-US" sz="960">
                  <a:solidFill>
                    <a:srgbClr val="F8FBFD"/>
                  </a:solidFill>
                  <a:latin typeface="Arimo"/>
                </a:rPr>
                <a:t>10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0382" y="5189058"/>
              <a:ext cx="135678" cy="21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44"/>
                </a:lnSpc>
              </a:pPr>
              <a:r>
                <a:rPr lang="en-US" sz="960">
                  <a:solidFill>
                    <a:srgbClr val="F8FBFD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226060" y="95504"/>
              <a:ext cx="4784218" cy="5217633"/>
              <a:chOff x="0" y="0"/>
              <a:chExt cx="8970409" cy="9783061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833541" y="3404686"/>
                <a:ext cx="1878575" cy="2039215"/>
              </a:xfrm>
              <a:custGeom>
                <a:avLst/>
                <a:gdLst/>
                <a:ahLst/>
                <a:cxnLst/>
                <a:rect l="l" t="t" r="r" b="b"/>
                <a:pathLst>
                  <a:path w="1878575" h="2039215">
                    <a:moveTo>
                      <a:pt x="127000" y="1975998"/>
                    </a:moveTo>
                    <a:cubicBezTo>
                      <a:pt x="126843" y="1941038"/>
                      <a:pt x="98459" y="1912781"/>
                      <a:pt x="63500" y="1912781"/>
                    </a:cubicBezTo>
                    <a:cubicBezTo>
                      <a:pt x="28540" y="1912781"/>
                      <a:pt x="156" y="1941038"/>
                      <a:pt x="0" y="1975998"/>
                    </a:cubicBezTo>
                    <a:cubicBezTo>
                      <a:pt x="156" y="2010957"/>
                      <a:pt x="28540" y="2039214"/>
                      <a:pt x="63500" y="2039214"/>
                    </a:cubicBezTo>
                    <a:cubicBezTo>
                      <a:pt x="98459" y="2039214"/>
                      <a:pt x="126843" y="2010957"/>
                      <a:pt x="127000" y="1975998"/>
                    </a:cubicBezTo>
                    <a:close/>
                    <a:moveTo>
                      <a:pt x="42506" y="1956612"/>
                    </a:moveTo>
                    <a:lnTo>
                      <a:pt x="84493" y="1995384"/>
                    </a:lnTo>
                    <a:lnTo>
                      <a:pt x="1878575" y="38771"/>
                    </a:lnTo>
                    <a:lnTo>
                      <a:pt x="1836588" y="0"/>
                    </a:lnTo>
                    <a:close/>
                  </a:path>
                </a:pathLst>
              </a:custGeom>
              <a:solidFill>
                <a:srgbClr val="97BCC7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2627623" y="3360855"/>
                <a:ext cx="1868333" cy="823421"/>
              </a:xfrm>
              <a:custGeom>
                <a:avLst/>
                <a:gdLst/>
                <a:ahLst/>
                <a:cxnLst/>
                <a:rect l="l" t="t" r="r" b="b"/>
                <a:pathLst>
                  <a:path w="1868333" h="823421">
                    <a:moveTo>
                      <a:pt x="127000" y="63217"/>
                    </a:moveTo>
                    <a:cubicBezTo>
                      <a:pt x="126843" y="28258"/>
                      <a:pt x="98459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3"/>
                      <a:pt x="63500" y="126433"/>
                    </a:cubicBezTo>
                    <a:cubicBezTo>
                      <a:pt x="98459" y="126433"/>
                      <a:pt x="126843" y="98176"/>
                      <a:pt x="127000" y="63217"/>
                    </a:cubicBezTo>
                    <a:close/>
                    <a:moveTo>
                      <a:pt x="74251" y="36741"/>
                    </a:moveTo>
                    <a:lnTo>
                      <a:pt x="52748" y="89692"/>
                    </a:lnTo>
                    <a:lnTo>
                      <a:pt x="1846830" y="823421"/>
                    </a:lnTo>
                    <a:lnTo>
                      <a:pt x="1868333" y="770471"/>
                    </a:lnTo>
                    <a:close/>
                  </a:path>
                </a:pathLst>
              </a:custGeom>
              <a:solidFill>
                <a:srgbClr val="97BCC7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4421705" y="1207903"/>
                <a:ext cx="1881915" cy="3013115"/>
              </a:xfrm>
              <a:custGeom>
                <a:avLst/>
                <a:gdLst/>
                <a:ahLst/>
                <a:cxnLst/>
                <a:rect l="l" t="t" r="r" b="b"/>
                <a:pathLst>
                  <a:path w="1881915" h="3013115">
                    <a:moveTo>
                      <a:pt x="127000" y="2949898"/>
                    </a:moveTo>
                    <a:cubicBezTo>
                      <a:pt x="126843" y="2914939"/>
                      <a:pt x="98459" y="2886682"/>
                      <a:pt x="63500" y="2886682"/>
                    </a:cubicBezTo>
                    <a:cubicBezTo>
                      <a:pt x="28540" y="2886682"/>
                      <a:pt x="156" y="2914939"/>
                      <a:pt x="0" y="2949898"/>
                    </a:cubicBezTo>
                    <a:cubicBezTo>
                      <a:pt x="156" y="2984857"/>
                      <a:pt x="28540" y="3013115"/>
                      <a:pt x="63500" y="3013115"/>
                    </a:cubicBezTo>
                    <a:cubicBezTo>
                      <a:pt x="98459" y="3013115"/>
                      <a:pt x="126843" y="2984857"/>
                      <a:pt x="127000" y="2949898"/>
                    </a:cubicBezTo>
                    <a:close/>
                    <a:moveTo>
                      <a:pt x="39166" y="2934918"/>
                    </a:moveTo>
                    <a:lnTo>
                      <a:pt x="87833" y="2964878"/>
                    </a:lnTo>
                    <a:lnTo>
                      <a:pt x="1881915" y="29960"/>
                    </a:lnTo>
                    <a:lnTo>
                      <a:pt x="1833248" y="0"/>
                    </a:lnTo>
                    <a:close/>
                  </a:path>
                </a:pathLst>
              </a:custGeom>
              <a:solidFill>
                <a:srgbClr val="97BCC7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6215786" y="915089"/>
                <a:ext cx="1921082" cy="371010"/>
              </a:xfrm>
              <a:custGeom>
                <a:avLst/>
                <a:gdLst/>
                <a:ahLst/>
                <a:cxnLst/>
                <a:rect l="l" t="t" r="r" b="b"/>
                <a:pathLst>
                  <a:path w="1921082" h="371010">
                    <a:moveTo>
                      <a:pt x="127000" y="307794"/>
                    </a:moveTo>
                    <a:cubicBezTo>
                      <a:pt x="126844" y="272835"/>
                      <a:pt x="98460" y="244577"/>
                      <a:pt x="63500" y="244577"/>
                    </a:cubicBezTo>
                    <a:cubicBezTo>
                      <a:pt x="28541" y="244577"/>
                      <a:pt x="156" y="272835"/>
                      <a:pt x="0" y="307794"/>
                    </a:cubicBezTo>
                    <a:cubicBezTo>
                      <a:pt x="156" y="342753"/>
                      <a:pt x="28541" y="371010"/>
                      <a:pt x="63500" y="371010"/>
                    </a:cubicBezTo>
                    <a:cubicBezTo>
                      <a:pt x="98460" y="371010"/>
                      <a:pt x="126844" y="342753"/>
                      <a:pt x="127000" y="307794"/>
                    </a:cubicBezTo>
                    <a:close/>
                    <a:moveTo>
                      <a:pt x="59667" y="279477"/>
                    </a:moveTo>
                    <a:lnTo>
                      <a:pt x="67333" y="336110"/>
                    </a:lnTo>
                    <a:lnTo>
                      <a:pt x="1861415" y="91534"/>
                    </a:lnTo>
                    <a:lnTo>
                      <a:pt x="1853749" y="34900"/>
                    </a:lnTo>
                    <a:close/>
                    <a:moveTo>
                      <a:pt x="1921082" y="63217"/>
                    </a:moveTo>
                    <a:cubicBezTo>
                      <a:pt x="1920925" y="28258"/>
                      <a:pt x="1892542" y="0"/>
                      <a:pt x="1857582" y="0"/>
                    </a:cubicBezTo>
                    <a:cubicBezTo>
                      <a:pt x="1822622" y="0"/>
                      <a:pt x="1794238" y="28258"/>
                      <a:pt x="1794082" y="63217"/>
                    </a:cubicBezTo>
                    <a:cubicBezTo>
                      <a:pt x="1794238" y="98176"/>
                      <a:pt x="1822622" y="126434"/>
                      <a:pt x="1857582" y="126434"/>
                    </a:cubicBezTo>
                    <a:cubicBezTo>
                      <a:pt x="1892542" y="126434"/>
                      <a:pt x="1920925" y="98176"/>
                      <a:pt x="1921082" y="63217"/>
                    </a:cubicBezTo>
                    <a:close/>
                  </a:path>
                </a:pathLst>
              </a:custGeom>
              <a:solidFill>
                <a:srgbClr val="97BCC7"/>
              </a:solidFill>
            </p:spPr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45330" y="3625755"/>
            <a:ext cx="10044261" cy="25943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3" name="AutoShape 3"/>
          <p:cNvSpPr/>
          <p:nvPr/>
        </p:nvSpPr>
        <p:spPr>
          <a:xfrm rot="-2700000">
            <a:off x="1514352" y="3562947"/>
            <a:ext cx="151590" cy="151561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4" name="AutoShape 4"/>
          <p:cNvSpPr/>
          <p:nvPr/>
        </p:nvSpPr>
        <p:spPr>
          <a:xfrm rot="-2700000">
            <a:off x="3705454" y="3562947"/>
            <a:ext cx="151590" cy="151561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5" name="AutoShape 5"/>
          <p:cNvSpPr/>
          <p:nvPr/>
        </p:nvSpPr>
        <p:spPr>
          <a:xfrm rot="-2700000">
            <a:off x="5896556" y="3562947"/>
            <a:ext cx="151590" cy="151561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6" name="AutoShape 6"/>
          <p:cNvSpPr/>
          <p:nvPr/>
        </p:nvSpPr>
        <p:spPr>
          <a:xfrm rot="-2700000">
            <a:off x="8087658" y="3562947"/>
            <a:ext cx="151590" cy="151561"/>
          </a:xfrm>
          <a:prstGeom prst="rect">
            <a:avLst/>
          </a:prstGeom>
          <a:solidFill>
            <a:srgbClr val="97BCC7"/>
          </a:solidFill>
        </p:spPr>
      </p:sp>
      <p:grpSp>
        <p:nvGrpSpPr>
          <p:cNvPr id="7" name="Group 7"/>
          <p:cNvGrpSpPr/>
          <p:nvPr/>
        </p:nvGrpSpPr>
        <p:grpSpPr>
          <a:xfrm>
            <a:off x="1012891" y="1125577"/>
            <a:ext cx="7619729" cy="1215496"/>
            <a:chOff x="0" y="0"/>
            <a:chExt cx="10159638" cy="1620661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0159638" cy="866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60"/>
                </a:lnSpc>
              </a:pPr>
              <a:r>
                <a:rPr lang="en-US" sz="4300" b="1" i="0" spc="-42">
                  <a:solidFill>
                    <a:srgbClr val="F8FBFD"/>
                  </a:solidFill>
                  <a:latin typeface="Montserrat Classic"/>
                </a:rPr>
                <a:t>Growth in 2020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14127" y="1058686"/>
              <a:ext cx="9130738" cy="561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 b="1" i="0">
                  <a:solidFill>
                    <a:srgbClr val="97BCC7"/>
                  </a:solidFill>
                  <a:latin typeface="Montserrat Classic"/>
                </a:rPr>
                <a:t>Q1 to Q4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 rot="-2700000">
            <a:off x="-553332" y="6007556"/>
            <a:ext cx="1097664" cy="1097449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11" name="AutoShape 11"/>
          <p:cNvSpPr/>
          <p:nvPr/>
        </p:nvSpPr>
        <p:spPr>
          <a:xfrm rot="-2700000">
            <a:off x="9233498" y="-20923"/>
            <a:ext cx="1040204" cy="1183592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12" name="AutoShape 12"/>
          <p:cNvSpPr/>
          <p:nvPr/>
        </p:nvSpPr>
        <p:spPr>
          <a:xfrm rot="-2700000">
            <a:off x="-521522" y="7353886"/>
            <a:ext cx="1514362" cy="26935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13" name="AutoShape 13"/>
          <p:cNvSpPr/>
          <p:nvPr/>
        </p:nvSpPr>
        <p:spPr>
          <a:xfrm rot="-2700000">
            <a:off x="9639040" y="537107"/>
            <a:ext cx="23417" cy="1909472"/>
          </a:xfrm>
          <a:prstGeom prst="rect">
            <a:avLst/>
          </a:prstGeom>
          <a:solidFill>
            <a:srgbClr val="F8FBFD"/>
          </a:solidFill>
        </p:spPr>
      </p:sp>
      <p:grpSp>
        <p:nvGrpSpPr>
          <p:cNvPr id="14" name="Group 14"/>
          <p:cNvGrpSpPr/>
          <p:nvPr/>
        </p:nvGrpSpPr>
        <p:grpSpPr>
          <a:xfrm>
            <a:off x="669381" y="4136811"/>
            <a:ext cx="1841532" cy="1283105"/>
            <a:chOff x="0" y="0"/>
            <a:chExt cx="2455375" cy="171080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2455375" cy="44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0" i="0" spc="140">
                  <a:solidFill>
                    <a:srgbClr val="97BCC7"/>
                  </a:solidFill>
                  <a:latin typeface="Montserrat Classic"/>
                </a:rPr>
                <a:t>JANUARY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44311"/>
              <a:ext cx="2455375" cy="1166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1600" b="0" i="0" spc="16">
                  <a:solidFill>
                    <a:srgbClr val="F8FBFD"/>
                  </a:solidFill>
                  <a:latin typeface="Montserrat Light"/>
                </a:rPr>
                <a:t>Presentations are communication tools.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860483" y="4136811"/>
            <a:ext cx="1841532" cy="1283105"/>
            <a:chOff x="0" y="0"/>
            <a:chExt cx="2455375" cy="171080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47625"/>
              <a:ext cx="2455375" cy="44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0" i="0" spc="140">
                  <a:solidFill>
                    <a:srgbClr val="97BCC7"/>
                  </a:solidFill>
                  <a:latin typeface="Montserrat Classic"/>
                </a:rPr>
                <a:t>FEBRUARY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544311"/>
              <a:ext cx="2455375" cy="1166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1600" b="0" i="0" spc="16">
                  <a:solidFill>
                    <a:srgbClr val="F8FBFD"/>
                  </a:solidFill>
                  <a:latin typeface="Montserrat Light"/>
                </a:rPr>
                <a:t>Presentations are communication tools.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051585" y="4136811"/>
            <a:ext cx="1841532" cy="1283105"/>
            <a:chOff x="0" y="0"/>
            <a:chExt cx="2455375" cy="1710806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47625"/>
              <a:ext cx="2455375" cy="44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0" i="0" spc="140">
                  <a:solidFill>
                    <a:srgbClr val="97BCC7"/>
                  </a:solidFill>
                  <a:latin typeface="Montserrat Classic"/>
                </a:rPr>
                <a:t>APRIL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544311"/>
              <a:ext cx="2455375" cy="1166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1600" b="0" i="0" spc="16">
                  <a:solidFill>
                    <a:srgbClr val="F8FBFD"/>
                  </a:solidFill>
                  <a:latin typeface="Montserrat Light"/>
                </a:rPr>
                <a:t>Presentations are communication tools.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242688" y="4136811"/>
            <a:ext cx="1841532" cy="1283105"/>
            <a:chOff x="0" y="0"/>
            <a:chExt cx="2455375" cy="1710806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47625"/>
              <a:ext cx="2455375" cy="44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0" i="0" spc="140">
                  <a:solidFill>
                    <a:srgbClr val="97BCC7"/>
                  </a:solidFill>
                  <a:latin typeface="Montserrat Classic"/>
                </a:rPr>
                <a:t>JUNE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44311"/>
              <a:ext cx="2455375" cy="1166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1600" b="0" i="0" spc="16">
                  <a:solidFill>
                    <a:srgbClr val="F8FBFD"/>
                  </a:solidFill>
                  <a:latin typeface="Montserrat Light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03668" y="597363"/>
            <a:ext cx="4018412" cy="3501457"/>
            <a:chOff x="0" y="0"/>
            <a:chExt cx="5357882" cy="4668609"/>
          </a:xfrm>
        </p:grpSpPr>
        <p:sp>
          <p:nvSpPr>
            <p:cNvPr id="3" name="TextBox 3"/>
            <p:cNvSpPr txBox="1"/>
            <p:nvPr/>
          </p:nvSpPr>
          <p:spPr>
            <a:xfrm>
              <a:off x="646" y="0"/>
              <a:ext cx="5357236" cy="1733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160"/>
                </a:lnSpc>
              </a:pPr>
              <a:r>
                <a:rPr lang="en-US" sz="4300" b="1" i="0" spc="-42">
                  <a:solidFill>
                    <a:srgbClr val="F8FBFD"/>
                  </a:solidFill>
                  <a:latin typeface="Montserrat Classic"/>
                </a:rPr>
                <a:t>Revenue</a:t>
              </a:r>
            </a:p>
            <a:p>
              <a:pPr algn="r">
                <a:lnSpc>
                  <a:spcPts val="5160"/>
                </a:lnSpc>
              </a:pPr>
              <a:r>
                <a:rPr lang="en-US" sz="4300" b="1" i="0" spc="-42">
                  <a:solidFill>
                    <a:srgbClr val="F8FBFD"/>
                  </a:solidFill>
                  <a:latin typeface="Montserrat Classic"/>
                </a:rPr>
                <a:t>Allocation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33939"/>
              <a:ext cx="5357882" cy="561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800" b="1" i="0">
                  <a:solidFill>
                    <a:srgbClr val="97BCC7"/>
                  </a:solidFill>
                  <a:latin typeface="Montserrat Classic"/>
                </a:rPr>
                <a:t>Data in 2020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74099"/>
              <a:ext cx="5357882" cy="1794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0"/>
                </a:lnSpc>
              </a:pPr>
              <a:r>
                <a:rPr lang="en-US" sz="1800" b="0" i="0" spc="18">
                  <a:solidFill>
                    <a:srgbClr val="F8FBFD"/>
                  </a:solidFill>
                  <a:latin typeface="Montserrat Light"/>
                </a:rPr>
                <a:t>Presentations are communication tools that can be used as demonstrations, lectures, speeches, reports, and more.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1520" y="2458827"/>
            <a:ext cx="3562985" cy="4124853"/>
            <a:chOff x="0" y="0"/>
            <a:chExt cx="4750647" cy="5499804"/>
          </a:xfrm>
        </p:grpSpPr>
        <p:sp>
          <p:nvSpPr>
            <p:cNvPr id="7" name="TextBox 7"/>
            <p:cNvSpPr txBox="1"/>
            <p:nvPr/>
          </p:nvSpPr>
          <p:spPr>
            <a:xfrm>
              <a:off x="226060" y="5280221"/>
              <a:ext cx="1018032" cy="21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4"/>
                </a:lnSpc>
              </a:pPr>
              <a:r>
                <a:rPr lang="en-US" sz="960">
                  <a:solidFill>
                    <a:srgbClr val="F8FBFD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4912" y="5280221"/>
              <a:ext cx="1018032" cy="21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4"/>
                </a:lnSpc>
              </a:pPr>
              <a:r>
                <a:rPr lang="en-US" sz="960">
                  <a:solidFill>
                    <a:srgbClr val="F8FBFD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563763" y="5280221"/>
              <a:ext cx="1018032" cy="21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4"/>
                </a:lnSpc>
              </a:pPr>
              <a:r>
                <a:rPr lang="en-US" sz="960">
                  <a:solidFill>
                    <a:srgbClr val="F8FBFD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732615" y="5280221"/>
              <a:ext cx="1018032" cy="21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44"/>
                </a:lnSpc>
              </a:pPr>
              <a:r>
                <a:rPr lang="en-US" sz="960">
                  <a:solidFill>
                    <a:srgbClr val="F8FBFD"/>
                  </a:solidFill>
                  <a:latin typeface="Arimo"/>
                </a:rPr>
                <a:t>Item 4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226060" y="95504"/>
              <a:ext cx="4524587" cy="5213292"/>
              <a:chOff x="0" y="0"/>
              <a:chExt cx="8483600" cy="977492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6350"/>
                <a:ext cx="8483600" cy="9787622"/>
              </a:xfrm>
              <a:custGeom>
                <a:avLst/>
                <a:gdLst/>
                <a:ahLst/>
                <a:cxnLst/>
                <a:rect l="l" t="t" r="r" b="b"/>
                <a:pathLst>
                  <a:path w="8483600" h="9787622">
                    <a:moveTo>
                      <a:pt x="0" y="0"/>
                    </a:moveTo>
                    <a:lnTo>
                      <a:pt x="8483600" y="0"/>
                    </a:lnTo>
                    <a:lnTo>
                      <a:pt x="8483600" y="12700"/>
                    </a:lnTo>
                    <a:lnTo>
                      <a:pt x="0" y="12700"/>
                    </a:lnTo>
                    <a:close/>
                    <a:moveTo>
                      <a:pt x="0" y="2443730"/>
                    </a:moveTo>
                    <a:lnTo>
                      <a:pt x="8483600" y="2443730"/>
                    </a:lnTo>
                    <a:lnTo>
                      <a:pt x="8483600" y="2456430"/>
                    </a:lnTo>
                    <a:lnTo>
                      <a:pt x="0" y="2456430"/>
                    </a:lnTo>
                    <a:close/>
                    <a:moveTo>
                      <a:pt x="0" y="4887461"/>
                    </a:moveTo>
                    <a:lnTo>
                      <a:pt x="8483600" y="4887461"/>
                    </a:lnTo>
                    <a:lnTo>
                      <a:pt x="8483600" y="4900161"/>
                    </a:lnTo>
                    <a:lnTo>
                      <a:pt x="0" y="4900161"/>
                    </a:lnTo>
                    <a:close/>
                    <a:moveTo>
                      <a:pt x="0" y="7331192"/>
                    </a:moveTo>
                    <a:lnTo>
                      <a:pt x="8483600" y="7331192"/>
                    </a:lnTo>
                    <a:lnTo>
                      <a:pt x="8483600" y="7343892"/>
                    </a:lnTo>
                    <a:lnTo>
                      <a:pt x="0" y="7343892"/>
                    </a:lnTo>
                    <a:close/>
                    <a:moveTo>
                      <a:pt x="0" y="9774922"/>
                    </a:moveTo>
                    <a:lnTo>
                      <a:pt x="8483600" y="9774922"/>
                    </a:lnTo>
                    <a:lnTo>
                      <a:pt x="8483600" y="9787622"/>
                    </a:lnTo>
                    <a:lnTo>
                      <a:pt x="0" y="9787622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0" y="-28575"/>
              <a:ext cx="226060" cy="21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44"/>
                </a:lnSpc>
              </a:pPr>
              <a:r>
                <a:rPr lang="en-US" sz="960">
                  <a:solidFill>
                    <a:srgbClr val="F8FBFD"/>
                  </a:solidFill>
                  <a:latin typeface="Arimo"/>
                </a:rPr>
                <a:t>40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274748"/>
              <a:ext cx="226060" cy="21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44"/>
                </a:lnSpc>
              </a:pPr>
              <a:r>
                <a:rPr lang="en-US" sz="960">
                  <a:solidFill>
                    <a:srgbClr val="F8FBFD"/>
                  </a:solidFill>
                  <a:latin typeface="Arimo"/>
                </a:rPr>
                <a:t>30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578071"/>
              <a:ext cx="226060" cy="21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44"/>
                </a:lnSpc>
              </a:pPr>
              <a:r>
                <a:rPr lang="en-US" sz="960">
                  <a:solidFill>
                    <a:srgbClr val="F8FBFD"/>
                  </a:solidFill>
                  <a:latin typeface="Arimo"/>
                </a:rPr>
                <a:t>20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881394"/>
              <a:ext cx="226060" cy="21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44"/>
                </a:lnSpc>
              </a:pPr>
              <a:r>
                <a:rPr lang="en-US" sz="960">
                  <a:solidFill>
                    <a:srgbClr val="F8FBFD"/>
                  </a:solidFill>
                  <a:latin typeface="Arimo"/>
                </a:rPr>
                <a:t>10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0382" y="5184717"/>
              <a:ext cx="135678" cy="21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44"/>
                </a:lnSpc>
              </a:pPr>
              <a:r>
                <a:rPr lang="en-US" sz="960">
                  <a:solidFill>
                    <a:srgbClr val="F8FBFD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226060" y="95504"/>
              <a:ext cx="4524587" cy="5213292"/>
              <a:chOff x="0" y="0"/>
              <a:chExt cx="8483600" cy="97749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7324842"/>
                <a:ext cx="1908810" cy="2450080"/>
              </a:xfrm>
              <a:custGeom>
                <a:avLst/>
                <a:gdLst/>
                <a:ahLst/>
                <a:cxnLst/>
                <a:rect l="l" t="t" r="r" b="b"/>
                <a:pathLst>
                  <a:path w="1908810" h="2450080">
                    <a:moveTo>
                      <a:pt x="0" y="2450080"/>
                    </a:moveTo>
                    <a:lnTo>
                      <a:pt x="0" y="152705"/>
                    </a:lnTo>
                    <a:cubicBezTo>
                      <a:pt x="0" y="68368"/>
                      <a:pt x="68368" y="0"/>
                      <a:pt x="152705" y="0"/>
                    </a:cubicBezTo>
                    <a:lnTo>
                      <a:pt x="1756105" y="0"/>
                    </a:lnTo>
                    <a:cubicBezTo>
                      <a:pt x="1840442" y="0"/>
                      <a:pt x="1908810" y="68368"/>
                      <a:pt x="1908810" y="152705"/>
                    </a:cubicBezTo>
                    <a:lnTo>
                      <a:pt x="1908810" y="2450080"/>
                    </a:lnTo>
                    <a:close/>
                  </a:path>
                </a:pathLst>
              </a:custGeom>
              <a:solidFill>
                <a:srgbClr val="97BCC7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2191597" y="4881111"/>
                <a:ext cx="1908810" cy="4893811"/>
              </a:xfrm>
              <a:custGeom>
                <a:avLst/>
                <a:gdLst/>
                <a:ahLst/>
                <a:cxnLst/>
                <a:rect l="l" t="t" r="r" b="b"/>
                <a:pathLst>
                  <a:path w="1908810" h="4893811">
                    <a:moveTo>
                      <a:pt x="0" y="4893811"/>
                    </a:moveTo>
                    <a:lnTo>
                      <a:pt x="0" y="152705"/>
                    </a:lnTo>
                    <a:cubicBezTo>
                      <a:pt x="0" y="112205"/>
                      <a:pt x="16088" y="73364"/>
                      <a:pt x="44726" y="44726"/>
                    </a:cubicBezTo>
                    <a:cubicBezTo>
                      <a:pt x="73364" y="16089"/>
                      <a:pt x="112205" y="0"/>
                      <a:pt x="152704" y="0"/>
                    </a:cubicBezTo>
                    <a:lnTo>
                      <a:pt x="1756105" y="0"/>
                    </a:lnTo>
                    <a:cubicBezTo>
                      <a:pt x="1796605" y="0"/>
                      <a:pt x="1835446" y="16089"/>
                      <a:pt x="1864084" y="44726"/>
                    </a:cubicBezTo>
                    <a:cubicBezTo>
                      <a:pt x="1892721" y="73364"/>
                      <a:pt x="1908810" y="112205"/>
                      <a:pt x="1908810" y="152705"/>
                    </a:cubicBezTo>
                    <a:lnTo>
                      <a:pt x="1908810" y="4893811"/>
                    </a:lnTo>
                    <a:close/>
                  </a:path>
                </a:pathLst>
              </a:custGeom>
              <a:solidFill>
                <a:srgbClr val="97BCC7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4383193" y="2437380"/>
                <a:ext cx="1908810" cy="7337541"/>
              </a:xfrm>
              <a:custGeom>
                <a:avLst/>
                <a:gdLst/>
                <a:ahLst/>
                <a:cxnLst/>
                <a:rect l="l" t="t" r="r" b="b"/>
                <a:pathLst>
                  <a:path w="1908810" h="7337541">
                    <a:moveTo>
                      <a:pt x="0" y="7337542"/>
                    </a:moveTo>
                    <a:lnTo>
                      <a:pt x="0" y="152705"/>
                    </a:lnTo>
                    <a:cubicBezTo>
                      <a:pt x="0" y="112205"/>
                      <a:pt x="16089" y="73364"/>
                      <a:pt x="44727" y="44727"/>
                    </a:cubicBezTo>
                    <a:cubicBezTo>
                      <a:pt x="73364" y="16089"/>
                      <a:pt x="112205" y="0"/>
                      <a:pt x="152705" y="0"/>
                    </a:cubicBezTo>
                    <a:lnTo>
                      <a:pt x="1756106" y="0"/>
                    </a:lnTo>
                    <a:cubicBezTo>
                      <a:pt x="1840442" y="0"/>
                      <a:pt x="1908810" y="68369"/>
                      <a:pt x="1908810" y="152705"/>
                    </a:cubicBezTo>
                    <a:lnTo>
                      <a:pt x="1908810" y="7337542"/>
                    </a:lnTo>
                    <a:close/>
                  </a:path>
                </a:pathLst>
              </a:custGeom>
              <a:solidFill>
                <a:srgbClr val="97BCC7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6574790" y="-6350"/>
                <a:ext cx="1908810" cy="9781272"/>
              </a:xfrm>
              <a:custGeom>
                <a:avLst/>
                <a:gdLst/>
                <a:ahLst/>
                <a:cxnLst/>
                <a:rect l="l" t="t" r="r" b="b"/>
                <a:pathLst>
                  <a:path w="1908810" h="9781272">
                    <a:moveTo>
                      <a:pt x="0" y="9781272"/>
                    </a:moveTo>
                    <a:lnTo>
                      <a:pt x="0" y="152705"/>
                    </a:lnTo>
                    <a:cubicBezTo>
                      <a:pt x="0" y="68368"/>
                      <a:pt x="68368" y="0"/>
                      <a:pt x="152705" y="0"/>
                    </a:cubicBezTo>
                    <a:lnTo>
                      <a:pt x="1756105" y="0"/>
                    </a:lnTo>
                    <a:cubicBezTo>
                      <a:pt x="1840442" y="0"/>
                      <a:pt x="1908810" y="68368"/>
                      <a:pt x="1908810" y="152705"/>
                    </a:cubicBezTo>
                    <a:lnTo>
                      <a:pt x="1908810" y="9781272"/>
                    </a:lnTo>
                    <a:close/>
                  </a:path>
                </a:pathLst>
              </a:custGeom>
              <a:solidFill>
                <a:srgbClr val="97BCC7"/>
              </a:solidFill>
            </p:spPr>
          </p:sp>
        </p:grpSp>
      </p:grpSp>
      <p:sp>
        <p:nvSpPr>
          <p:cNvPr id="23" name="AutoShape 23"/>
          <p:cNvSpPr/>
          <p:nvPr/>
        </p:nvSpPr>
        <p:spPr>
          <a:xfrm rot="-2700000">
            <a:off x="-839775" y="-2629101"/>
            <a:ext cx="3554939" cy="3554243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24" name="AutoShape 24"/>
          <p:cNvSpPr/>
          <p:nvPr/>
        </p:nvSpPr>
        <p:spPr>
          <a:xfrm rot="-2700000">
            <a:off x="935685" y="381762"/>
            <a:ext cx="3554939" cy="26798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25" name="AutoShape 25"/>
          <p:cNvSpPr/>
          <p:nvPr/>
        </p:nvSpPr>
        <p:spPr>
          <a:xfrm rot="-2700000">
            <a:off x="9876631" y="6479652"/>
            <a:ext cx="23417" cy="1909472"/>
          </a:xfrm>
          <a:prstGeom prst="rect">
            <a:avLst/>
          </a:prstGeom>
          <a:solidFill>
            <a:srgbClr val="F8FBFD"/>
          </a:solid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700000">
            <a:off x="5172608" y="-3624563"/>
            <a:ext cx="5370818" cy="10265058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3" name="TextBox 3"/>
          <p:cNvSpPr txBox="1"/>
          <p:nvPr/>
        </p:nvSpPr>
        <p:spPr>
          <a:xfrm>
            <a:off x="5234364" y="612140"/>
            <a:ext cx="3787716" cy="1300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60"/>
              </a:lnSpc>
            </a:pPr>
            <a:r>
              <a:rPr lang="en-US" sz="4300" b="1" i="0" spc="-42">
                <a:solidFill>
                  <a:srgbClr val="053D57"/>
                </a:solidFill>
                <a:latin typeface="Montserrat Classic"/>
              </a:rPr>
              <a:t>Today's</a:t>
            </a:r>
          </a:p>
          <a:p>
            <a:pPr algn="r">
              <a:lnSpc>
                <a:spcPts val="5160"/>
              </a:lnSpc>
            </a:pPr>
            <a:r>
              <a:rPr lang="en-US" sz="4300" b="1" i="0" spc="-42">
                <a:solidFill>
                  <a:srgbClr val="053D57"/>
                </a:solidFill>
                <a:latin typeface="Montserrat Classic"/>
              </a:rPr>
              <a:t>Outline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31520" y="3512979"/>
            <a:ext cx="4196293" cy="3070701"/>
            <a:chOff x="0" y="0"/>
            <a:chExt cx="5595058" cy="4094268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5595058" cy="561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b="1" i="0">
                  <a:solidFill>
                    <a:srgbClr val="97BCC7"/>
                  </a:solidFill>
                  <a:latin typeface="Montserrat Classic"/>
                </a:rPr>
                <a:t>Topic Highlights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28158"/>
              <a:ext cx="5595058" cy="316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b="0" i="0" spc="18">
                  <a:solidFill>
                    <a:srgbClr val="F8FBFD"/>
                  </a:solidFill>
                  <a:latin typeface="Montserrat Light"/>
                </a:rPr>
                <a:t>2020 Highlights</a:t>
              </a:r>
            </a:p>
            <a:p>
              <a:pPr>
                <a:lnSpc>
                  <a:spcPts val="2700"/>
                </a:lnSpc>
              </a:pPr>
              <a:r>
                <a:rPr lang="en-US" sz="1800" b="0" i="0" spc="18">
                  <a:solidFill>
                    <a:srgbClr val="F8FBFD"/>
                  </a:solidFill>
                  <a:latin typeface="Montserrat Light"/>
                </a:rPr>
                <a:t>Our Company Goals for 2020</a:t>
              </a:r>
            </a:p>
            <a:p>
              <a:pPr>
                <a:lnSpc>
                  <a:spcPts val="2700"/>
                </a:lnSpc>
              </a:pPr>
              <a:r>
                <a:rPr lang="en-US" sz="1800" b="0" i="0" spc="18">
                  <a:solidFill>
                    <a:srgbClr val="F8FBFD"/>
                  </a:solidFill>
                  <a:latin typeface="Montserrat Light"/>
                </a:rPr>
                <a:t>Our Main Clients</a:t>
              </a:r>
            </a:p>
            <a:p>
              <a:pPr>
                <a:lnSpc>
                  <a:spcPts val="2700"/>
                </a:lnSpc>
              </a:pPr>
              <a:r>
                <a:rPr lang="en-US" sz="1800" b="0" i="0" spc="18">
                  <a:solidFill>
                    <a:srgbClr val="F8FBFD"/>
                  </a:solidFill>
                  <a:latin typeface="Montserrat Light"/>
                </a:rPr>
                <a:t>Revenue Breakdown</a:t>
              </a:r>
            </a:p>
            <a:p>
              <a:pPr>
                <a:lnSpc>
                  <a:spcPts val="2700"/>
                </a:lnSpc>
              </a:pPr>
              <a:r>
                <a:rPr lang="en-US" sz="1800" b="0" i="0" spc="18">
                  <a:solidFill>
                    <a:srgbClr val="F8FBFD"/>
                  </a:solidFill>
                  <a:latin typeface="Montserrat Light"/>
                </a:rPr>
                <a:t>Monthly Highlights</a:t>
              </a:r>
            </a:p>
            <a:p>
              <a:pPr>
                <a:lnSpc>
                  <a:spcPts val="2700"/>
                </a:lnSpc>
              </a:pPr>
              <a:r>
                <a:rPr lang="en-US" sz="1800" b="0" i="0" spc="18">
                  <a:solidFill>
                    <a:srgbClr val="F8FBFD"/>
                  </a:solidFill>
                  <a:latin typeface="Montserrat Light"/>
                </a:rPr>
                <a:t>This Year's Financial Statements</a:t>
              </a:r>
            </a:p>
            <a:p>
              <a:pPr>
                <a:lnSpc>
                  <a:spcPts val="2700"/>
                </a:lnSpc>
              </a:pPr>
              <a:r>
                <a:rPr lang="en-US" sz="1800" b="0" i="0" spc="18">
                  <a:solidFill>
                    <a:srgbClr val="F8FBFD"/>
                  </a:solidFill>
                  <a:latin typeface="Montserrat Light"/>
                </a:rPr>
                <a:t>Our Goals for 2021</a:t>
              </a:r>
            </a:p>
          </p:txBody>
        </p:sp>
      </p:grpSp>
      <p:sp>
        <p:nvSpPr>
          <p:cNvPr id="7" name="AutoShape 7"/>
          <p:cNvSpPr/>
          <p:nvPr/>
        </p:nvSpPr>
        <p:spPr>
          <a:xfrm rot="-2700000">
            <a:off x="6642366" y="5582273"/>
            <a:ext cx="4312388" cy="3238550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8" name="AutoShape 8"/>
          <p:cNvSpPr/>
          <p:nvPr/>
        </p:nvSpPr>
        <p:spPr>
          <a:xfrm rot="-2700000">
            <a:off x="3256313" y="-563782"/>
            <a:ext cx="30601" cy="3885129"/>
          </a:xfrm>
          <a:prstGeom prst="rect">
            <a:avLst/>
          </a:prstGeom>
          <a:solidFill>
            <a:srgbClr val="F8FBFD"/>
          </a:solid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700000">
            <a:off x="-612731" y="6064621"/>
            <a:ext cx="1198234" cy="1198000"/>
          </a:xfrm>
          <a:prstGeom prst="rect">
            <a:avLst/>
          </a:prstGeom>
          <a:solidFill>
            <a:srgbClr val="97BCC7"/>
          </a:solidFill>
        </p:spPr>
      </p:sp>
      <p:grpSp>
        <p:nvGrpSpPr>
          <p:cNvPr id="3" name="Group 3"/>
          <p:cNvGrpSpPr/>
          <p:nvPr/>
        </p:nvGrpSpPr>
        <p:grpSpPr>
          <a:xfrm>
            <a:off x="758875" y="2728776"/>
            <a:ext cx="1972612" cy="3854904"/>
            <a:chOff x="0" y="0"/>
            <a:chExt cx="2732285" cy="53394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32285" cy="5339468"/>
            </a:xfrm>
            <a:custGeom>
              <a:avLst/>
              <a:gdLst/>
              <a:ahLst/>
              <a:cxnLst/>
              <a:rect l="l" t="t" r="r" b="b"/>
              <a:pathLst>
                <a:path w="2732285" h="5339468">
                  <a:moveTo>
                    <a:pt x="0" y="0"/>
                  </a:moveTo>
                  <a:lnTo>
                    <a:pt x="0" y="5339468"/>
                  </a:lnTo>
                  <a:lnTo>
                    <a:pt x="2732285" y="5339468"/>
                  </a:lnTo>
                  <a:lnTo>
                    <a:pt x="2732285" y="0"/>
                  </a:lnTo>
                  <a:lnTo>
                    <a:pt x="0" y="0"/>
                  </a:lnTo>
                  <a:close/>
                  <a:moveTo>
                    <a:pt x="2671325" y="5278508"/>
                  </a:moveTo>
                  <a:lnTo>
                    <a:pt x="59690" y="5278508"/>
                  </a:lnTo>
                  <a:lnTo>
                    <a:pt x="59690" y="59690"/>
                  </a:lnTo>
                  <a:lnTo>
                    <a:pt x="2671325" y="59690"/>
                  </a:lnTo>
                  <a:lnTo>
                    <a:pt x="2671325" y="5278508"/>
                  </a:lnTo>
                  <a:close/>
                </a:path>
              </a:pathLst>
            </a:custGeom>
            <a:solidFill>
              <a:srgbClr val="F8FBFD"/>
            </a:solidFill>
          </p:spPr>
        </p:sp>
      </p:grpSp>
      <p:sp>
        <p:nvSpPr>
          <p:cNvPr id="5" name="AutoShape 5"/>
          <p:cNvSpPr/>
          <p:nvPr/>
        </p:nvSpPr>
        <p:spPr>
          <a:xfrm rot="-2700000">
            <a:off x="9233498" y="-77881"/>
            <a:ext cx="1040204" cy="1183592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6" name="AutoShape 6"/>
          <p:cNvSpPr/>
          <p:nvPr/>
        </p:nvSpPr>
        <p:spPr>
          <a:xfrm rot="-2700000">
            <a:off x="-327464" y="7306844"/>
            <a:ext cx="1514362" cy="26935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7" name="AutoShape 7"/>
          <p:cNvSpPr/>
          <p:nvPr/>
        </p:nvSpPr>
        <p:spPr>
          <a:xfrm rot="-2700000">
            <a:off x="9639040" y="480149"/>
            <a:ext cx="23417" cy="1909472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8" name="TextBox 8"/>
          <p:cNvSpPr txBox="1"/>
          <p:nvPr/>
        </p:nvSpPr>
        <p:spPr>
          <a:xfrm>
            <a:off x="1068555" y="880289"/>
            <a:ext cx="7616489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6"/>
              </a:lnSpc>
            </a:pPr>
            <a:r>
              <a:rPr lang="en-US" sz="3413" b="1" i="0" spc="34">
                <a:solidFill>
                  <a:srgbClr val="F8FBFD"/>
                </a:solidFill>
                <a:latin typeface="Montserrat Classic"/>
              </a:rPr>
              <a:t>THIS YEAR'S </a:t>
            </a:r>
          </a:p>
          <a:p>
            <a:pPr algn="ctr">
              <a:lnSpc>
                <a:spcPts val="4096"/>
              </a:lnSpc>
            </a:pPr>
            <a:r>
              <a:rPr lang="en-US" sz="3413" b="1" i="0" spc="34">
                <a:solidFill>
                  <a:srgbClr val="F8FBFD"/>
                </a:solidFill>
                <a:latin typeface="Montserrat Classic"/>
              </a:rPr>
              <a:t>FINANCIAL STATEMENTS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846621" y="2728776"/>
            <a:ext cx="1972612" cy="3854904"/>
            <a:chOff x="0" y="0"/>
            <a:chExt cx="2732285" cy="53394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32285" cy="5339468"/>
            </a:xfrm>
            <a:custGeom>
              <a:avLst/>
              <a:gdLst/>
              <a:ahLst/>
              <a:cxnLst/>
              <a:rect l="l" t="t" r="r" b="b"/>
              <a:pathLst>
                <a:path w="2732285" h="5339468">
                  <a:moveTo>
                    <a:pt x="0" y="0"/>
                  </a:moveTo>
                  <a:lnTo>
                    <a:pt x="0" y="5339468"/>
                  </a:lnTo>
                  <a:lnTo>
                    <a:pt x="2732285" y="5339468"/>
                  </a:lnTo>
                  <a:lnTo>
                    <a:pt x="2732285" y="0"/>
                  </a:lnTo>
                  <a:lnTo>
                    <a:pt x="0" y="0"/>
                  </a:lnTo>
                  <a:close/>
                  <a:moveTo>
                    <a:pt x="2671325" y="5278508"/>
                  </a:moveTo>
                  <a:lnTo>
                    <a:pt x="59690" y="5278508"/>
                  </a:lnTo>
                  <a:lnTo>
                    <a:pt x="59690" y="59690"/>
                  </a:lnTo>
                  <a:lnTo>
                    <a:pt x="2671325" y="59690"/>
                  </a:lnTo>
                  <a:lnTo>
                    <a:pt x="2671325" y="5278508"/>
                  </a:lnTo>
                  <a:close/>
                </a:path>
              </a:pathLst>
            </a:custGeom>
            <a:solidFill>
              <a:srgbClr val="F8FBF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4934367" y="2728776"/>
            <a:ext cx="1972612" cy="3854904"/>
            <a:chOff x="0" y="0"/>
            <a:chExt cx="2732285" cy="53394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32285" cy="5339468"/>
            </a:xfrm>
            <a:custGeom>
              <a:avLst/>
              <a:gdLst/>
              <a:ahLst/>
              <a:cxnLst/>
              <a:rect l="l" t="t" r="r" b="b"/>
              <a:pathLst>
                <a:path w="2732285" h="5339468">
                  <a:moveTo>
                    <a:pt x="0" y="0"/>
                  </a:moveTo>
                  <a:lnTo>
                    <a:pt x="0" y="5339468"/>
                  </a:lnTo>
                  <a:lnTo>
                    <a:pt x="2732285" y="5339468"/>
                  </a:lnTo>
                  <a:lnTo>
                    <a:pt x="2732285" y="0"/>
                  </a:lnTo>
                  <a:lnTo>
                    <a:pt x="0" y="0"/>
                  </a:lnTo>
                  <a:close/>
                  <a:moveTo>
                    <a:pt x="2671325" y="5278508"/>
                  </a:moveTo>
                  <a:lnTo>
                    <a:pt x="59690" y="5278508"/>
                  </a:lnTo>
                  <a:lnTo>
                    <a:pt x="59690" y="59690"/>
                  </a:lnTo>
                  <a:lnTo>
                    <a:pt x="2671325" y="59690"/>
                  </a:lnTo>
                  <a:lnTo>
                    <a:pt x="2671325" y="5278508"/>
                  </a:lnTo>
                  <a:close/>
                </a:path>
              </a:pathLst>
            </a:custGeom>
            <a:solidFill>
              <a:srgbClr val="F8FBF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022113" y="2728776"/>
            <a:ext cx="1972612" cy="3854904"/>
            <a:chOff x="0" y="0"/>
            <a:chExt cx="2732285" cy="53394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32285" cy="5339468"/>
            </a:xfrm>
            <a:custGeom>
              <a:avLst/>
              <a:gdLst/>
              <a:ahLst/>
              <a:cxnLst/>
              <a:rect l="l" t="t" r="r" b="b"/>
              <a:pathLst>
                <a:path w="2732285" h="5339468">
                  <a:moveTo>
                    <a:pt x="0" y="0"/>
                  </a:moveTo>
                  <a:lnTo>
                    <a:pt x="0" y="5339468"/>
                  </a:lnTo>
                  <a:lnTo>
                    <a:pt x="2732285" y="5339468"/>
                  </a:lnTo>
                  <a:lnTo>
                    <a:pt x="2732285" y="0"/>
                  </a:lnTo>
                  <a:lnTo>
                    <a:pt x="0" y="0"/>
                  </a:lnTo>
                  <a:close/>
                  <a:moveTo>
                    <a:pt x="2671325" y="5278508"/>
                  </a:moveTo>
                  <a:lnTo>
                    <a:pt x="59690" y="5278508"/>
                  </a:lnTo>
                  <a:lnTo>
                    <a:pt x="59690" y="59690"/>
                  </a:lnTo>
                  <a:lnTo>
                    <a:pt x="2671325" y="59690"/>
                  </a:lnTo>
                  <a:lnTo>
                    <a:pt x="2671325" y="5278508"/>
                  </a:lnTo>
                  <a:close/>
                </a:path>
              </a:pathLst>
            </a:custGeom>
            <a:solidFill>
              <a:srgbClr val="F8FBFD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3104899" y="3827403"/>
            <a:ext cx="1456056" cy="1657650"/>
            <a:chOff x="0" y="0"/>
            <a:chExt cx="1941408" cy="221020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38100"/>
              <a:ext cx="1941408" cy="437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 b="0" i="0" spc="139">
                  <a:solidFill>
                    <a:srgbClr val="97BCC7"/>
                  </a:solidFill>
                  <a:latin typeface="Montserrat Classic"/>
                </a:rPr>
                <a:t>LIABILITY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643656"/>
              <a:ext cx="1938099" cy="1566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1600" b="0" i="0" spc="16">
                  <a:solidFill>
                    <a:srgbClr val="F8FBFD"/>
                  </a:solidFill>
                  <a:latin typeface="Montserrat Light"/>
                </a:rPr>
                <a:t>Presentations are tools that can be used as lectures.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92645" y="3884946"/>
            <a:ext cx="1456056" cy="1586907"/>
            <a:chOff x="0" y="0"/>
            <a:chExt cx="1941408" cy="2115876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1941408" cy="44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0" i="0" spc="140">
                  <a:solidFill>
                    <a:srgbClr val="97BCC7"/>
                  </a:solidFill>
                  <a:latin typeface="Montserrat Classic"/>
                </a:rPr>
                <a:t>INCOME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49331"/>
              <a:ext cx="1938099" cy="1566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1600" b="0" i="0" spc="16">
                  <a:solidFill>
                    <a:srgbClr val="F8FBFD"/>
                  </a:solidFill>
                  <a:latin typeface="Montserrat Light"/>
                </a:rPr>
                <a:t>Presentations are tools that can be used as lectures.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280391" y="3687752"/>
            <a:ext cx="1456056" cy="1936951"/>
            <a:chOff x="0" y="0"/>
            <a:chExt cx="1941408" cy="2582601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47625"/>
              <a:ext cx="1941408" cy="913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0" i="0" spc="140">
                  <a:solidFill>
                    <a:srgbClr val="97BCC7"/>
                  </a:solidFill>
                  <a:latin typeface="Montserrat Classic"/>
                </a:rPr>
                <a:t>CASH FLOW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016056"/>
              <a:ext cx="1938099" cy="1566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1600" b="0" i="0" spc="16">
                  <a:solidFill>
                    <a:srgbClr val="F8FBFD"/>
                  </a:solidFill>
                  <a:latin typeface="Montserrat Light"/>
                </a:rPr>
                <a:t>Presentations are tools that can be used as lectures.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17153" y="3840602"/>
            <a:ext cx="1456056" cy="1631252"/>
            <a:chOff x="0" y="0"/>
            <a:chExt cx="1941408" cy="2175002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38100"/>
              <a:ext cx="1941408" cy="437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 b="0" i="0" spc="139">
                  <a:solidFill>
                    <a:srgbClr val="97BCC7"/>
                  </a:solidFill>
                  <a:latin typeface="Montserrat Classic"/>
                </a:rPr>
                <a:t>ASSETS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08457"/>
              <a:ext cx="1938099" cy="1566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1600" b="0" i="0" spc="16">
                  <a:solidFill>
                    <a:srgbClr val="F8FBFD"/>
                  </a:solidFill>
                  <a:latin typeface="Montserrat Light"/>
                </a:rPr>
                <a:t>Presentations are tools that can be used as lectures.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700000">
            <a:off x="2813697" y="-3045224"/>
            <a:ext cx="5888081" cy="5413924"/>
          </a:xfrm>
          <a:prstGeom prst="rect">
            <a:avLst/>
          </a:prstGeom>
          <a:solidFill>
            <a:srgbClr val="053D57">
              <a:alpha val="49803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4886456" y="-156776"/>
            <a:ext cx="5009384" cy="6689656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4" name="AutoShape 4"/>
          <p:cNvSpPr/>
          <p:nvPr/>
        </p:nvSpPr>
        <p:spPr>
          <a:xfrm rot="-2700000">
            <a:off x="107284" y="800991"/>
            <a:ext cx="4319572" cy="23619"/>
          </a:xfrm>
          <a:prstGeom prst="rect">
            <a:avLst/>
          </a:prstGeom>
          <a:solidFill>
            <a:srgbClr val="053D57"/>
          </a:solidFill>
        </p:spPr>
      </p:sp>
      <p:grpSp>
        <p:nvGrpSpPr>
          <p:cNvPr id="5" name="Group 5"/>
          <p:cNvGrpSpPr/>
          <p:nvPr/>
        </p:nvGrpSpPr>
        <p:grpSpPr>
          <a:xfrm>
            <a:off x="5636049" y="746508"/>
            <a:ext cx="3386031" cy="5837172"/>
            <a:chOff x="0" y="0"/>
            <a:chExt cx="4514708" cy="7782896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8454" b="8454"/>
            <a:stretch>
              <a:fillRect/>
            </a:stretch>
          </p:blipFill>
          <p:spPr>
            <a:xfrm>
              <a:off x="0" y="0"/>
              <a:ext cx="4514708" cy="2503988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t="8376" b="8376"/>
            <a:stretch>
              <a:fillRect/>
            </a:stretch>
          </p:blipFill>
          <p:spPr>
            <a:xfrm>
              <a:off x="0" y="2639454"/>
              <a:ext cx="4514708" cy="2503988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t="11078" b="11078"/>
            <a:stretch>
              <a:fillRect/>
            </a:stretch>
          </p:blipFill>
          <p:spPr>
            <a:xfrm>
              <a:off x="0" y="5278909"/>
              <a:ext cx="4514708" cy="2503988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731520" y="4544841"/>
            <a:ext cx="4064213" cy="2038839"/>
            <a:chOff x="0" y="0"/>
            <a:chExt cx="5418951" cy="271845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5418951" cy="1123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b="1" i="0">
                  <a:solidFill>
                    <a:srgbClr val="053D57"/>
                  </a:solidFill>
                  <a:latin typeface="Montserrat Classic"/>
                </a:rPr>
                <a:t>Building a</a:t>
              </a:r>
            </a:p>
            <a:p>
              <a:pPr>
                <a:lnSpc>
                  <a:spcPts val="3360"/>
                </a:lnSpc>
              </a:pPr>
              <a:r>
                <a:rPr lang="en-US" sz="2800" b="1" i="0">
                  <a:solidFill>
                    <a:srgbClr val="053D57"/>
                  </a:solidFill>
                  <a:latin typeface="Montserrat Classic"/>
                </a:rPr>
                <a:t>Better Tomorrow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381142"/>
              <a:ext cx="5418951" cy="1337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b="0" i="0" spc="18">
                  <a:solidFill>
                    <a:srgbClr val="053D57"/>
                  </a:solidFill>
                  <a:latin typeface="Montserrat Light"/>
                </a:rPr>
                <a:t>Presentations are communication tools that can be used as demonstrations.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t="24487" b="14488"/>
          <a:stretch>
            <a:fillRect/>
          </a:stretch>
        </p:blipFill>
        <p:spPr>
          <a:xfrm>
            <a:off x="-152400" y="784980"/>
            <a:ext cx="7508659" cy="6877475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2700000">
            <a:off x="3431878" y="-3663072"/>
            <a:ext cx="7170640" cy="11681922"/>
          </a:xfrm>
          <a:prstGeom prst="rect">
            <a:avLst/>
          </a:prstGeom>
          <a:solidFill>
            <a:srgbClr val="053D57"/>
          </a:solidFill>
        </p:spPr>
      </p:sp>
      <p:sp>
        <p:nvSpPr>
          <p:cNvPr id="4" name="AutoShape 4"/>
          <p:cNvSpPr/>
          <p:nvPr/>
        </p:nvSpPr>
        <p:spPr>
          <a:xfrm rot="-2700000">
            <a:off x="-534759" y="-1094679"/>
            <a:ext cx="2189786" cy="2189358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5" name="AutoShape 5"/>
          <p:cNvSpPr/>
          <p:nvPr/>
        </p:nvSpPr>
        <p:spPr>
          <a:xfrm rot="-2700000">
            <a:off x="530408" y="268527"/>
            <a:ext cx="3554939" cy="26798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6" name="AutoShape 6"/>
          <p:cNvSpPr/>
          <p:nvPr/>
        </p:nvSpPr>
        <p:spPr>
          <a:xfrm rot="-2700000">
            <a:off x="9876631" y="6493068"/>
            <a:ext cx="23417" cy="1909472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7" name="TextBox 7"/>
          <p:cNvSpPr txBox="1"/>
          <p:nvPr/>
        </p:nvSpPr>
        <p:spPr>
          <a:xfrm>
            <a:off x="731520" y="5366589"/>
            <a:ext cx="3152716" cy="1300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0"/>
              </a:lnSpc>
            </a:pPr>
            <a:r>
              <a:rPr lang="en-US" sz="4300" b="1" i="0" spc="-42">
                <a:solidFill>
                  <a:srgbClr val="F8FBFD"/>
                </a:solidFill>
                <a:latin typeface="Montserrat Classic"/>
              </a:rPr>
              <a:t>Goals</a:t>
            </a:r>
          </a:p>
          <a:p>
            <a:pPr>
              <a:lnSpc>
                <a:spcPts val="5160"/>
              </a:lnSpc>
            </a:pPr>
            <a:r>
              <a:rPr lang="en-US" sz="4300" b="1" i="0" spc="-42">
                <a:solidFill>
                  <a:srgbClr val="F8FBFD"/>
                </a:solidFill>
                <a:latin typeface="Montserrat Classic"/>
              </a:rPr>
              <a:t>for 2021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980319" y="731520"/>
            <a:ext cx="5041761" cy="2733724"/>
            <a:chOff x="0" y="0"/>
            <a:chExt cx="6722348" cy="3644966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6722348" cy="44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 b="0" i="0" spc="140">
                  <a:solidFill>
                    <a:srgbClr val="97BCC7"/>
                  </a:solidFill>
                  <a:latin typeface="Montserrat Classic"/>
                </a:rPr>
                <a:t>EXPAND SERVICES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73899"/>
              <a:ext cx="6722348" cy="44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 b="0" i="0" spc="140">
                  <a:solidFill>
                    <a:srgbClr val="97BCC7"/>
                  </a:solidFill>
                  <a:latin typeface="Montserrat Classic"/>
                </a:rPr>
                <a:t>MAINTAIN CLIENT SATISFACTION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661348"/>
              <a:ext cx="6722348" cy="44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 b="0" i="0" spc="140">
                  <a:solidFill>
                    <a:srgbClr val="97BCC7"/>
                  </a:solidFill>
                  <a:latin typeface="Montserrat Classic"/>
                </a:rPr>
                <a:t>INCREASE COMPANY VISIBILITY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13083"/>
              <a:ext cx="6722348" cy="42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0"/>
                </a:lnSpc>
              </a:pPr>
              <a:r>
                <a:rPr lang="en-US" sz="1800" b="0" i="0" spc="18">
                  <a:solidFill>
                    <a:srgbClr val="F8FBFD"/>
                  </a:solidFill>
                  <a:latin typeface="Montserrat Light"/>
                </a:rPr>
                <a:t>Presentations are communication tools.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854144"/>
              <a:ext cx="6722348" cy="42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0"/>
                </a:lnSpc>
              </a:pPr>
              <a:r>
                <a:rPr lang="en-US" sz="1800" b="0" i="0" spc="18">
                  <a:solidFill>
                    <a:srgbClr val="F8FBFD"/>
                  </a:solidFill>
                  <a:latin typeface="Montserrat Light"/>
                </a:rPr>
                <a:t>Presentations are communication tools.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222056"/>
              <a:ext cx="6722348" cy="42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0"/>
                </a:lnSpc>
              </a:pPr>
              <a:r>
                <a:rPr lang="en-US" sz="1800" b="0" i="0" spc="18">
                  <a:solidFill>
                    <a:srgbClr val="F8FBFD"/>
                  </a:solidFill>
                  <a:latin typeface="Montserrat Light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700000">
            <a:off x="6722425" y="-2675492"/>
            <a:ext cx="3554939" cy="3554243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3" name="AutoShape 3"/>
          <p:cNvSpPr/>
          <p:nvPr/>
        </p:nvSpPr>
        <p:spPr>
          <a:xfrm rot="-2700000">
            <a:off x="8294685" y="436970"/>
            <a:ext cx="3554939" cy="26798"/>
          </a:xfrm>
          <a:prstGeom prst="rect">
            <a:avLst/>
          </a:prstGeom>
          <a:solidFill>
            <a:srgbClr val="F8FBFD"/>
          </a:solidFill>
        </p:spPr>
      </p:sp>
      <p:grpSp>
        <p:nvGrpSpPr>
          <p:cNvPr id="4" name="Group 4"/>
          <p:cNvGrpSpPr/>
          <p:nvPr/>
        </p:nvGrpSpPr>
        <p:grpSpPr>
          <a:xfrm>
            <a:off x="4405714" y="4652225"/>
            <a:ext cx="4616366" cy="1911358"/>
            <a:chOff x="0" y="0"/>
            <a:chExt cx="6155154" cy="2548478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6125946" cy="1733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159"/>
                </a:lnSpc>
              </a:pPr>
              <a:r>
                <a:rPr lang="en-US" sz="4299" b="1" i="0" spc="-42">
                  <a:solidFill>
                    <a:srgbClr val="F8FBFD"/>
                  </a:solidFill>
                  <a:latin typeface="Montserrat Classic"/>
                </a:rPr>
                <a:t>Important Dates to Remember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8562" y="1986503"/>
              <a:ext cx="6126592" cy="561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800" b="1" i="0">
                  <a:solidFill>
                    <a:srgbClr val="97BCC7"/>
                  </a:solidFill>
                  <a:latin typeface="Montserrat Classic"/>
                </a:rPr>
                <a:t>Events in 2021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31520" y="785495"/>
            <a:ext cx="1334429" cy="1046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0" i="0" spc="140">
                <a:solidFill>
                  <a:srgbClr val="97BCC7"/>
                </a:solidFill>
                <a:latin typeface="Montserrat Classic"/>
              </a:rPr>
              <a:t>Q1</a:t>
            </a:r>
          </a:p>
          <a:p>
            <a:pPr algn="r">
              <a:lnSpc>
                <a:spcPts val="2800"/>
              </a:lnSpc>
            </a:pPr>
            <a:r>
              <a:rPr lang="en-US" sz="2000" b="0" i="0" spc="140">
                <a:solidFill>
                  <a:srgbClr val="97BCC7"/>
                </a:solidFill>
                <a:latin typeface="Montserrat Classic"/>
              </a:rPr>
              <a:t>Q2</a:t>
            </a:r>
          </a:p>
          <a:p>
            <a:pPr algn="r">
              <a:lnSpc>
                <a:spcPts val="2800"/>
              </a:lnSpc>
            </a:pPr>
            <a:r>
              <a:rPr lang="en-US" sz="2000" b="0" i="0" spc="140">
                <a:solidFill>
                  <a:srgbClr val="97BCC7"/>
                </a:solidFill>
                <a:latin typeface="Montserrat Classic"/>
              </a:rPr>
              <a:t>Q3 TO Q4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32731" y="683895"/>
            <a:ext cx="4028231" cy="1046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0" i="0" spc="140">
                <a:solidFill>
                  <a:srgbClr val="F8FBFD"/>
                </a:solidFill>
                <a:latin typeface="Montserrat Classic"/>
              </a:rPr>
              <a:t>ANNUAL COMPANY OUTING</a:t>
            </a:r>
          </a:p>
          <a:p>
            <a:pPr>
              <a:lnSpc>
                <a:spcPts val="2800"/>
              </a:lnSpc>
            </a:pPr>
            <a:r>
              <a:rPr lang="en-US" sz="2000" b="0" i="0" spc="140">
                <a:solidFill>
                  <a:srgbClr val="F8FBFD"/>
                </a:solidFill>
                <a:latin typeface="Montserrat Classic"/>
              </a:rPr>
              <a:t>RETRAINING COURSES</a:t>
            </a:r>
          </a:p>
          <a:p>
            <a:pPr>
              <a:lnSpc>
                <a:spcPts val="2800"/>
              </a:lnSpc>
            </a:pPr>
            <a:r>
              <a:rPr lang="en-US" sz="2000" b="0" i="0" spc="140">
                <a:solidFill>
                  <a:srgbClr val="F8FBFD"/>
                </a:solidFill>
                <a:latin typeface="Montserrat Classic"/>
              </a:rPr>
              <a:t>OPENING NEW LOCATIONS</a:t>
            </a:r>
          </a:p>
        </p:txBody>
      </p:sp>
      <p:sp>
        <p:nvSpPr>
          <p:cNvPr id="9" name="AutoShape 9"/>
          <p:cNvSpPr/>
          <p:nvPr/>
        </p:nvSpPr>
        <p:spPr>
          <a:xfrm rot="-2700000">
            <a:off x="-785282" y="5094899"/>
            <a:ext cx="1097664" cy="1097449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10" name="AutoShape 10"/>
          <p:cNvSpPr/>
          <p:nvPr/>
        </p:nvSpPr>
        <p:spPr>
          <a:xfrm rot="-2700000">
            <a:off x="-753471" y="6441228"/>
            <a:ext cx="1514362" cy="26935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11" name="AutoShape 11"/>
          <p:cNvSpPr/>
          <p:nvPr/>
        </p:nvSpPr>
        <p:spPr>
          <a:xfrm>
            <a:off x="2316007" y="731520"/>
            <a:ext cx="26416" cy="5838011"/>
          </a:xfrm>
          <a:prstGeom prst="rect">
            <a:avLst/>
          </a:prstGeom>
          <a:solidFill>
            <a:srgbClr val="F8FBFD"/>
          </a:solid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94516" y="5924074"/>
            <a:ext cx="5620796" cy="659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20"/>
              </a:lnSpc>
            </a:pPr>
            <a:r>
              <a:rPr lang="en-US" sz="4266" b="1" i="0" spc="-42">
                <a:solidFill>
                  <a:srgbClr val="F8FBFD"/>
                </a:solidFill>
                <a:latin typeface="Montserrat Classic"/>
              </a:rPr>
              <a:t>Meet the Team</a:t>
            </a:r>
          </a:p>
        </p:txBody>
      </p:sp>
      <p:sp>
        <p:nvSpPr>
          <p:cNvPr id="3" name="AutoShape 3"/>
          <p:cNvSpPr/>
          <p:nvPr/>
        </p:nvSpPr>
        <p:spPr>
          <a:xfrm rot="-2700000">
            <a:off x="603758" y="6489556"/>
            <a:ext cx="1816139" cy="1815784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4" name="AutoShape 4"/>
          <p:cNvSpPr/>
          <p:nvPr/>
        </p:nvSpPr>
        <p:spPr>
          <a:xfrm rot="-2700000">
            <a:off x="-1844000" y="7366305"/>
            <a:ext cx="3554939" cy="26798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5" name="AutoShape 5"/>
          <p:cNvSpPr/>
          <p:nvPr/>
        </p:nvSpPr>
        <p:spPr>
          <a:xfrm>
            <a:off x="3363503" y="731520"/>
            <a:ext cx="25400" cy="4429588"/>
          </a:xfrm>
          <a:prstGeom prst="rect">
            <a:avLst/>
          </a:prstGeom>
          <a:solidFill>
            <a:srgbClr val="F8FBFD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44032" t="9245" b="19784"/>
          <a:stretch>
            <a:fillRect/>
          </a:stretch>
        </p:blipFill>
        <p:spPr>
          <a:xfrm>
            <a:off x="731520" y="1030404"/>
            <a:ext cx="2288171" cy="193314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15193"/>
          <a:stretch>
            <a:fillRect/>
          </a:stretch>
        </p:blipFill>
        <p:spPr>
          <a:xfrm>
            <a:off x="6733909" y="999858"/>
            <a:ext cx="2288171" cy="194602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731520" y="3317321"/>
            <a:ext cx="2281403" cy="810567"/>
            <a:chOff x="0" y="0"/>
            <a:chExt cx="3041871" cy="1080756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3041871" cy="437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 b="0" i="0" spc="139">
                  <a:solidFill>
                    <a:srgbClr val="97BCC7"/>
                  </a:solidFill>
                  <a:latin typeface="Montserrat Classic"/>
                </a:rPr>
                <a:t>SEAN DEELEY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57846"/>
              <a:ext cx="3041871" cy="42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b="0" i="0" spc="18">
                  <a:solidFill>
                    <a:srgbClr val="F8FBFD"/>
                  </a:solidFill>
                  <a:latin typeface="Montserrat Light"/>
                </a:rPr>
                <a:t>CEO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 l="50823" t="4878" b="32521"/>
          <a:stretch>
            <a:fillRect/>
          </a:stretch>
        </p:blipFill>
        <p:spPr>
          <a:xfrm>
            <a:off x="3732714" y="999858"/>
            <a:ext cx="2288171" cy="1940641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3722884" y="3317321"/>
            <a:ext cx="2281403" cy="1503511"/>
            <a:chOff x="0" y="0"/>
            <a:chExt cx="3041871" cy="200468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3041871" cy="913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0" i="0" spc="140">
                  <a:solidFill>
                    <a:srgbClr val="97BCC7"/>
                  </a:solidFill>
                  <a:latin typeface="Montserrat Classic"/>
                </a:rPr>
                <a:t>LINDA MCCARREY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134096"/>
              <a:ext cx="3041871" cy="870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9"/>
                </a:lnSpc>
              </a:pPr>
              <a:r>
                <a:rPr lang="en-US" sz="1799" b="0" i="0" spc="17">
                  <a:solidFill>
                    <a:srgbClr val="F8FBFD"/>
                  </a:solidFill>
                  <a:latin typeface="Montserrat Light"/>
                </a:rPr>
                <a:t>Head of Management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33909" y="3317321"/>
            <a:ext cx="2281403" cy="1503511"/>
            <a:chOff x="0" y="0"/>
            <a:chExt cx="3041871" cy="200468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38100"/>
              <a:ext cx="3041871" cy="903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 b="0" i="0" spc="139">
                  <a:solidFill>
                    <a:srgbClr val="97BCC7"/>
                  </a:solidFill>
                  <a:latin typeface="Montserrat Classic"/>
                </a:rPr>
                <a:t>DALTON WILKINS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34096"/>
              <a:ext cx="3041871" cy="870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9"/>
                </a:lnSpc>
              </a:pPr>
              <a:r>
                <a:rPr lang="en-US" sz="1799" b="0" i="0" spc="17">
                  <a:solidFill>
                    <a:srgbClr val="F8FBFD"/>
                  </a:solidFill>
                  <a:latin typeface="Montserrat Light"/>
                </a:rPr>
                <a:t>Head of Engineering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6364697" y="731520"/>
            <a:ext cx="25400" cy="4429588"/>
          </a:xfrm>
          <a:prstGeom prst="rect">
            <a:avLst/>
          </a:prstGeom>
          <a:solidFill>
            <a:srgbClr val="F8FBFD"/>
          </a:solid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68679" y="630887"/>
            <a:ext cx="5253401" cy="659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20"/>
              </a:lnSpc>
            </a:pPr>
            <a:r>
              <a:rPr lang="en-US" sz="4266" b="1" i="0" spc="-42">
                <a:solidFill>
                  <a:srgbClr val="F8FBFD"/>
                </a:solidFill>
                <a:latin typeface="Montserrat Classic"/>
              </a:rPr>
              <a:t>Get in Touch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31520" y="3877584"/>
            <a:ext cx="6304062" cy="2706096"/>
            <a:chOff x="0" y="0"/>
            <a:chExt cx="8405416" cy="3608128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8405416" cy="44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b="0" i="0" spc="140">
                  <a:solidFill>
                    <a:srgbClr val="97BCC7"/>
                  </a:solidFill>
                  <a:latin typeface="Montserrat Classic"/>
                </a:rPr>
                <a:t>MAILING ADDRESS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277466"/>
              <a:ext cx="8405416" cy="44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b="0" i="0" spc="140">
                  <a:solidFill>
                    <a:srgbClr val="97BCC7"/>
                  </a:solidFill>
                  <a:latin typeface="Montserrat Classic"/>
                </a:rPr>
                <a:t>EMAIL ADDRESS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02557"/>
              <a:ext cx="8405416" cy="44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b="0" i="0" spc="140">
                  <a:solidFill>
                    <a:srgbClr val="97BCC7"/>
                  </a:solidFill>
                  <a:latin typeface="Montserrat Classic"/>
                </a:rPr>
                <a:t>PHONE NUMBER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35036"/>
              <a:ext cx="8405416" cy="42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b="0" i="0" spc="18">
                  <a:solidFill>
                    <a:srgbClr val="F8FBFD"/>
                  </a:solidFill>
                  <a:latin typeface="Montserrat Light"/>
                </a:rPr>
                <a:t>123 Anywhere St., Any City, State, Country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860127"/>
              <a:ext cx="8405416" cy="42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b="0" i="0" spc="18">
                  <a:solidFill>
                    <a:srgbClr val="F8FBFD"/>
                  </a:solidFill>
                  <a:latin typeface="Montserrat Light"/>
                </a:rPr>
                <a:t>hello@reallygreatsite.com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185218"/>
              <a:ext cx="8405416" cy="42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b="0" i="0" spc="18">
                  <a:solidFill>
                    <a:srgbClr val="F8FBFD"/>
                  </a:solidFill>
                  <a:latin typeface="Montserrat Light"/>
                </a:rPr>
                <a:t>(123) 456 7890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 rot="-2700000">
            <a:off x="151555" y="-1094679"/>
            <a:ext cx="2189786" cy="2189358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11" name="AutoShape 11"/>
          <p:cNvSpPr/>
          <p:nvPr/>
        </p:nvSpPr>
        <p:spPr>
          <a:xfrm rot="-2700000">
            <a:off x="1244439" y="217741"/>
            <a:ext cx="3554939" cy="26798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12" name="AutoShape 12"/>
          <p:cNvSpPr/>
          <p:nvPr/>
        </p:nvSpPr>
        <p:spPr>
          <a:xfrm rot="-2700000">
            <a:off x="9180201" y="5818999"/>
            <a:ext cx="23417" cy="1909472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13" name="AutoShape 13"/>
          <p:cNvSpPr/>
          <p:nvPr/>
        </p:nvSpPr>
        <p:spPr>
          <a:xfrm rot="-2700000">
            <a:off x="8924097" y="4840774"/>
            <a:ext cx="1902383" cy="1902011"/>
          </a:xfrm>
          <a:prstGeom prst="rect">
            <a:avLst/>
          </a:prstGeom>
          <a:solidFill>
            <a:srgbClr val="F8FBFD"/>
          </a:solid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7299" y="2532062"/>
            <a:ext cx="6959002" cy="2251075"/>
            <a:chOff x="0" y="0"/>
            <a:chExt cx="9278669" cy="3001433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9278669" cy="2314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en-US" sz="3800" b="1" i="0" spc="38">
                  <a:solidFill>
                    <a:srgbClr val="F8FBFD"/>
                  </a:solidFill>
                  <a:latin typeface="Montserrat Classic"/>
                </a:rPr>
                <a:t>THE ENGINEER HAS BEEN,</a:t>
              </a:r>
            </a:p>
            <a:p>
              <a:pPr algn="ctr">
                <a:lnSpc>
                  <a:spcPts val="4560"/>
                </a:lnSpc>
              </a:pPr>
              <a:r>
                <a:rPr lang="en-US" sz="3800" b="1" i="0" spc="38">
                  <a:solidFill>
                    <a:srgbClr val="F8FBFD"/>
                  </a:solidFill>
                  <a:latin typeface="Montserrat Classic"/>
                </a:rPr>
                <a:t>AND IS, A MAKER OF HISTORY.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63339" y="2554817"/>
              <a:ext cx="8151991" cy="44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0" i="0" spc="140">
                  <a:solidFill>
                    <a:srgbClr val="97BCC7"/>
                  </a:solidFill>
                  <a:latin typeface="Montserrat Classic"/>
                </a:rPr>
                <a:t>JAMES KIP FINCH</a:t>
              </a:r>
            </a:p>
          </p:txBody>
        </p:sp>
      </p:grpSp>
      <p:sp>
        <p:nvSpPr>
          <p:cNvPr id="5" name="AutoShape 5"/>
          <p:cNvSpPr/>
          <p:nvPr/>
        </p:nvSpPr>
        <p:spPr>
          <a:xfrm rot="-2700000">
            <a:off x="7174615" y="-2589922"/>
            <a:ext cx="3554939" cy="3554243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6" name="AutoShape 6"/>
          <p:cNvSpPr/>
          <p:nvPr/>
        </p:nvSpPr>
        <p:spPr>
          <a:xfrm rot="-2700000">
            <a:off x="-528626" y="6055300"/>
            <a:ext cx="2520292" cy="2519799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7" name="AutoShape 7"/>
          <p:cNvSpPr/>
          <p:nvPr/>
        </p:nvSpPr>
        <p:spPr>
          <a:xfrm rot="-2700000">
            <a:off x="7210580" y="-1074420"/>
            <a:ext cx="30601" cy="3238550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8" name="AutoShape 8"/>
          <p:cNvSpPr/>
          <p:nvPr/>
        </p:nvSpPr>
        <p:spPr>
          <a:xfrm rot="-2700000">
            <a:off x="9693751" y="6312324"/>
            <a:ext cx="23417" cy="1909472"/>
          </a:xfrm>
          <a:prstGeom prst="rect">
            <a:avLst/>
          </a:prstGeom>
          <a:solidFill>
            <a:srgbClr val="F8FBFD"/>
          </a:solid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 l="19254" r="19254"/>
          <a:stretch>
            <a:fillRect/>
          </a:stretch>
        </p:blipFill>
        <p:spPr>
          <a:xfrm>
            <a:off x="-121920" y="-198120"/>
            <a:ext cx="7098661" cy="764794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2295618">
            <a:off x="3688267" y="-4364928"/>
            <a:ext cx="6887586" cy="12786099"/>
          </a:xfrm>
          <a:prstGeom prst="rect">
            <a:avLst/>
          </a:prstGeom>
          <a:solidFill>
            <a:srgbClr val="053D57"/>
          </a:solidFill>
        </p:spPr>
      </p:sp>
      <p:grpSp>
        <p:nvGrpSpPr>
          <p:cNvPr id="4" name="Group 4"/>
          <p:cNvGrpSpPr/>
          <p:nvPr/>
        </p:nvGrpSpPr>
        <p:grpSpPr>
          <a:xfrm>
            <a:off x="3941867" y="731520"/>
            <a:ext cx="5080213" cy="1629737"/>
            <a:chOff x="0" y="0"/>
            <a:chExt cx="6773618" cy="2172982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6773618" cy="561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800" b="1" i="0">
                  <a:solidFill>
                    <a:srgbClr val="97BCC7"/>
                  </a:solidFill>
                  <a:latin typeface="Montserrat Classic"/>
                </a:rPr>
                <a:t>2020 Highlights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24933" y="835672"/>
              <a:ext cx="6248685" cy="1337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0"/>
                </a:lnSpc>
              </a:pPr>
              <a:r>
                <a:rPr lang="en-US" sz="1800" b="0" i="0" spc="18">
                  <a:solidFill>
                    <a:srgbClr val="F8FBFD"/>
                  </a:solidFill>
                  <a:latin typeface="Montserrat Light"/>
                </a:rPr>
                <a:t>Presentations are communication tools that can be used as demonstrations, lectures, speeches, reports, and more..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31520" y="5364798"/>
            <a:ext cx="3548956" cy="1300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0"/>
              </a:lnSpc>
            </a:pPr>
            <a:r>
              <a:rPr lang="en-US" sz="4300" b="1" i="0" spc="-42">
                <a:solidFill>
                  <a:srgbClr val="F8FBFD"/>
                </a:solidFill>
                <a:latin typeface="Montserrat Classic"/>
              </a:rPr>
              <a:t>Year in Review</a:t>
            </a:r>
          </a:p>
        </p:txBody>
      </p:sp>
      <p:sp>
        <p:nvSpPr>
          <p:cNvPr id="8" name="AutoShape 8"/>
          <p:cNvSpPr/>
          <p:nvPr/>
        </p:nvSpPr>
        <p:spPr>
          <a:xfrm rot="-2700000">
            <a:off x="8169571" y="6280451"/>
            <a:ext cx="2070778" cy="2120297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9" name="AutoShape 9"/>
          <p:cNvSpPr/>
          <p:nvPr/>
        </p:nvSpPr>
        <p:spPr>
          <a:xfrm rot="-2335582">
            <a:off x="2610726" y="-459409"/>
            <a:ext cx="30601" cy="3238550"/>
          </a:xfrm>
          <a:prstGeom prst="rect">
            <a:avLst/>
          </a:prstGeom>
          <a:solidFill>
            <a:srgbClr val="F8FBFD"/>
          </a:solid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1520" y="4279187"/>
            <a:ext cx="6309905" cy="2304493"/>
            <a:chOff x="0" y="0"/>
            <a:chExt cx="8413207" cy="3072658"/>
          </a:xfrm>
        </p:grpSpPr>
        <p:sp>
          <p:nvSpPr>
            <p:cNvPr id="3" name="TextBox 3"/>
            <p:cNvSpPr txBox="1"/>
            <p:nvPr/>
          </p:nvSpPr>
          <p:spPr>
            <a:xfrm>
              <a:off x="0" y="219075"/>
              <a:ext cx="8401522" cy="2216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en-US" sz="12000" b="1" i="0">
                  <a:solidFill>
                    <a:srgbClr val="97BCC7"/>
                  </a:solidFill>
                  <a:latin typeface="Montserrat Classic"/>
                </a:rPr>
                <a:t>370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626041"/>
              <a:ext cx="8413207" cy="44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b="0" i="0" spc="140">
                  <a:solidFill>
                    <a:srgbClr val="F8FBFD"/>
                  </a:solidFill>
                  <a:latin typeface="Montserrat Classic"/>
                </a:rPr>
                <a:t>FROM Q1 TO Q4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31520" y="706120"/>
            <a:ext cx="5215803" cy="42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b="1" i="0">
                <a:solidFill>
                  <a:srgbClr val="F8FBFD"/>
                </a:solidFill>
                <a:latin typeface="Montserrat Classic"/>
              </a:rPr>
              <a:t>Completed Projects</a:t>
            </a:r>
          </a:p>
        </p:txBody>
      </p:sp>
      <p:sp>
        <p:nvSpPr>
          <p:cNvPr id="6" name="AutoShape 6"/>
          <p:cNvSpPr/>
          <p:nvPr/>
        </p:nvSpPr>
        <p:spPr>
          <a:xfrm rot="-2700000">
            <a:off x="7174615" y="-2589922"/>
            <a:ext cx="3554939" cy="3554243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7" name="AutoShape 7"/>
          <p:cNvSpPr/>
          <p:nvPr/>
        </p:nvSpPr>
        <p:spPr>
          <a:xfrm rot="-2700000">
            <a:off x="7210580" y="-1074420"/>
            <a:ext cx="30601" cy="3238550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8" name="AutoShape 8"/>
          <p:cNvSpPr/>
          <p:nvPr/>
        </p:nvSpPr>
        <p:spPr>
          <a:xfrm rot="-2700000">
            <a:off x="9693751" y="6312324"/>
            <a:ext cx="23417" cy="1909472"/>
          </a:xfrm>
          <a:prstGeom prst="rect">
            <a:avLst/>
          </a:prstGeom>
          <a:solidFill>
            <a:srgbClr val="F8FBFD"/>
          </a:solid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700000">
            <a:off x="-1228829" y="-2132722"/>
            <a:ext cx="3554939" cy="3554243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3" name="AutoShape 3"/>
          <p:cNvSpPr/>
          <p:nvPr/>
        </p:nvSpPr>
        <p:spPr>
          <a:xfrm rot="-2700000">
            <a:off x="648231" y="878141"/>
            <a:ext cx="3554939" cy="26798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4" name="AutoShape 4"/>
          <p:cNvSpPr/>
          <p:nvPr/>
        </p:nvSpPr>
        <p:spPr>
          <a:xfrm rot="-2700000">
            <a:off x="9741891" y="6360464"/>
            <a:ext cx="23417" cy="1909472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5" name="TextBox 5"/>
          <p:cNvSpPr txBox="1"/>
          <p:nvPr/>
        </p:nvSpPr>
        <p:spPr>
          <a:xfrm>
            <a:off x="731520" y="4072410"/>
            <a:ext cx="3124186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0"/>
              </a:lnSpc>
            </a:pPr>
            <a:r>
              <a:rPr lang="en-US" sz="4300" b="1" i="0" spc="-42">
                <a:solidFill>
                  <a:srgbClr val="F8FBFD"/>
                </a:solidFill>
                <a:latin typeface="Montserrat Classic"/>
              </a:rPr>
              <a:t>Our Company Goals for 2020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449867" y="731520"/>
            <a:ext cx="4572213" cy="2962138"/>
            <a:chOff x="0" y="0"/>
            <a:chExt cx="6096285" cy="3949517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6096285" cy="44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 b="0" i="0" spc="140">
                  <a:solidFill>
                    <a:srgbClr val="97BCC7"/>
                  </a:solidFill>
                  <a:latin typeface="Montserrat Classic"/>
                </a:rPr>
                <a:t>EXPAND TEAM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43662"/>
              <a:ext cx="6096285" cy="913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 b="0" i="0" spc="140">
                  <a:solidFill>
                    <a:srgbClr val="97BCC7"/>
                  </a:solidFill>
                  <a:latin typeface="Montserrat Classic"/>
                </a:rPr>
                <a:t>IMPROVE EMPLOYEE SATISFACTION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01674"/>
              <a:ext cx="6096285" cy="44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 b="0" i="0" spc="140">
                  <a:solidFill>
                    <a:srgbClr val="97BCC7"/>
                  </a:solidFill>
                  <a:latin typeface="Montserrat Classic"/>
                </a:rPr>
                <a:t>INCREASE CLIENT BASE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77308"/>
              <a:ext cx="6096285" cy="42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0"/>
                </a:lnSpc>
              </a:pPr>
              <a:r>
                <a:rPr lang="en-US" sz="1800" b="0" i="0" spc="18">
                  <a:solidFill>
                    <a:srgbClr val="F8FBFD"/>
                  </a:solidFill>
                  <a:latin typeface="Montserrat Light"/>
                </a:rPr>
                <a:t>Presentations are communication tools.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35320"/>
              <a:ext cx="6096285" cy="42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0"/>
                </a:lnSpc>
              </a:pPr>
              <a:r>
                <a:rPr lang="en-US" sz="1800" b="0" i="0" spc="18">
                  <a:solidFill>
                    <a:srgbClr val="F8FBFD"/>
                  </a:solidFill>
                  <a:latin typeface="Montserrat Light"/>
                </a:rPr>
                <a:t>Presentations are communication tools.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526607"/>
              <a:ext cx="6096285" cy="42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0"/>
                </a:lnSpc>
              </a:pPr>
              <a:r>
                <a:rPr lang="en-US" sz="1800" b="0" i="0" spc="18">
                  <a:solidFill>
                    <a:srgbClr val="F8FBFD"/>
                  </a:solidFill>
                  <a:latin typeface="Montserrat Light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8555" y="5904706"/>
            <a:ext cx="7616489" cy="57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 b="1" i="0" spc="38">
                <a:solidFill>
                  <a:srgbClr val="F8FBFD"/>
                </a:solidFill>
                <a:latin typeface="Montserrat Classic"/>
              </a:rPr>
              <a:t>OUR NEW HIRING PROCESS</a:t>
            </a:r>
          </a:p>
        </p:txBody>
      </p:sp>
      <p:sp>
        <p:nvSpPr>
          <p:cNvPr id="3" name="AutoShape 3"/>
          <p:cNvSpPr/>
          <p:nvPr/>
        </p:nvSpPr>
        <p:spPr>
          <a:xfrm>
            <a:off x="3363503" y="731520"/>
            <a:ext cx="25400" cy="4429588"/>
          </a:xfrm>
          <a:prstGeom prst="rect">
            <a:avLst/>
          </a:prstGeom>
          <a:solidFill>
            <a:srgbClr val="F8FBFD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3219" t="3022" r="20447"/>
          <a:stretch>
            <a:fillRect/>
          </a:stretch>
        </p:blipFill>
        <p:spPr>
          <a:xfrm>
            <a:off x="731520" y="1030404"/>
            <a:ext cx="2288171" cy="193314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13607" t="48628" b="2327"/>
          <a:stretch>
            <a:fillRect/>
          </a:stretch>
        </p:blipFill>
        <p:spPr>
          <a:xfrm>
            <a:off x="6733909" y="999858"/>
            <a:ext cx="2288171" cy="194602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31520" y="3317321"/>
            <a:ext cx="2281403" cy="1675437"/>
            <a:chOff x="0" y="0"/>
            <a:chExt cx="3041871" cy="2233916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3041871" cy="437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 b="0" i="0" spc="139">
                  <a:solidFill>
                    <a:srgbClr val="97BCC7"/>
                  </a:solidFill>
                  <a:latin typeface="Montserrat Classic"/>
                </a:rPr>
                <a:t>PHASE 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67371"/>
              <a:ext cx="3041871" cy="1566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1600" b="0" i="0" spc="16">
                  <a:solidFill>
                    <a:srgbClr val="F8FBFD"/>
                  </a:solidFill>
                  <a:latin typeface="Montserrat Light"/>
                </a:rPr>
                <a:t>Presentations are communication tools that can be used as demonstrations.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l="6803" t="28020" r="6803" b="23163"/>
          <a:stretch>
            <a:fillRect/>
          </a:stretch>
        </p:blipFill>
        <p:spPr>
          <a:xfrm>
            <a:off x="3732714" y="999858"/>
            <a:ext cx="2288171" cy="194064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3722884" y="3317321"/>
            <a:ext cx="2281403" cy="1675437"/>
            <a:chOff x="0" y="0"/>
            <a:chExt cx="3041871" cy="223391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47625"/>
              <a:ext cx="3041871" cy="44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0" i="0" spc="140">
                  <a:solidFill>
                    <a:srgbClr val="97BCC7"/>
                  </a:solidFill>
                  <a:latin typeface="Montserrat Classic"/>
                </a:rPr>
                <a:t>PHASE 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76896"/>
              <a:ext cx="3041871" cy="1557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9"/>
                </a:lnSpc>
              </a:pPr>
              <a:r>
                <a:rPr lang="en-US" sz="1599" b="0" i="0" spc="15">
                  <a:solidFill>
                    <a:srgbClr val="F8FBFD"/>
                  </a:solidFill>
                  <a:latin typeface="Montserrat Light"/>
                </a:rPr>
                <a:t>Presentations are communication tools that can be used as demonstrations.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33909" y="3317321"/>
            <a:ext cx="2281403" cy="1675437"/>
            <a:chOff x="0" y="0"/>
            <a:chExt cx="3041871" cy="223391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8100"/>
              <a:ext cx="3041871" cy="437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 b="0" i="0" spc="139">
                  <a:solidFill>
                    <a:srgbClr val="97BCC7"/>
                  </a:solidFill>
                  <a:latin typeface="Montserrat Classic"/>
                </a:rPr>
                <a:t>PHASE 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76896"/>
              <a:ext cx="3041871" cy="1557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9"/>
                </a:lnSpc>
              </a:pPr>
              <a:r>
                <a:rPr lang="en-US" sz="1599" b="0" i="0" spc="15">
                  <a:solidFill>
                    <a:srgbClr val="F8FBFD"/>
                  </a:solidFill>
                  <a:latin typeface="Montserrat Light"/>
                </a:rPr>
                <a:t>Presentations are communication tools that can be used as demonstrations.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 rot="-2700000">
            <a:off x="-1272658" y="5694170"/>
            <a:ext cx="1514362" cy="1514065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17" name="AutoShape 17"/>
          <p:cNvSpPr/>
          <p:nvPr/>
        </p:nvSpPr>
        <p:spPr>
          <a:xfrm rot="-2700000">
            <a:off x="9432473" y="5898055"/>
            <a:ext cx="1040204" cy="1183592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18" name="AutoShape 18"/>
          <p:cNvSpPr/>
          <p:nvPr/>
        </p:nvSpPr>
        <p:spPr>
          <a:xfrm rot="-2700000">
            <a:off x="-727728" y="7228469"/>
            <a:ext cx="1514362" cy="26935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19" name="AutoShape 19"/>
          <p:cNvSpPr/>
          <p:nvPr/>
        </p:nvSpPr>
        <p:spPr>
          <a:xfrm rot="-2700000">
            <a:off x="9838016" y="6456085"/>
            <a:ext cx="23417" cy="1909472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20" name="AutoShape 20"/>
          <p:cNvSpPr/>
          <p:nvPr/>
        </p:nvSpPr>
        <p:spPr>
          <a:xfrm>
            <a:off x="6364697" y="731520"/>
            <a:ext cx="25400" cy="4429588"/>
          </a:xfrm>
          <a:prstGeom prst="rect">
            <a:avLst/>
          </a:prstGeom>
          <a:solidFill>
            <a:srgbClr val="F8FBFD"/>
          </a:solid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700000">
            <a:off x="7178522" y="-1076302"/>
            <a:ext cx="1816139" cy="1815784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3" name="AutoShape 3"/>
          <p:cNvSpPr/>
          <p:nvPr/>
        </p:nvSpPr>
        <p:spPr>
          <a:xfrm rot="-2700000">
            <a:off x="-684968" y="4076789"/>
            <a:ext cx="4215873" cy="5693313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4" name="AutoShape 4"/>
          <p:cNvSpPr/>
          <p:nvPr/>
        </p:nvSpPr>
        <p:spPr>
          <a:xfrm rot="-2700000">
            <a:off x="7946060" y="-235135"/>
            <a:ext cx="4043490" cy="26728"/>
          </a:xfrm>
          <a:prstGeom prst="rect">
            <a:avLst/>
          </a:prstGeom>
          <a:solidFill>
            <a:srgbClr val="053D57"/>
          </a:solidFill>
        </p:spPr>
      </p:sp>
      <p:sp>
        <p:nvSpPr>
          <p:cNvPr id="5" name="AutoShape 5"/>
          <p:cNvSpPr/>
          <p:nvPr/>
        </p:nvSpPr>
        <p:spPr>
          <a:xfrm rot="-2700000">
            <a:off x="3395585" y="2163914"/>
            <a:ext cx="23417" cy="6248732"/>
          </a:xfrm>
          <a:prstGeom prst="rect">
            <a:avLst/>
          </a:prstGeom>
          <a:solidFill>
            <a:srgbClr val="053D57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7402" y="2411769"/>
            <a:ext cx="4449398" cy="2491663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5489790" y="2215297"/>
            <a:ext cx="3532290" cy="2884606"/>
            <a:chOff x="0" y="0"/>
            <a:chExt cx="4709720" cy="3846142"/>
          </a:xfrm>
        </p:grpSpPr>
        <p:sp>
          <p:nvSpPr>
            <p:cNvPr id="8" name="TextBox 8"/>
            <p:cNvSpPr txBox="1"/>
            <p:nvPr/>
          </p:nvSpPr>
          <p:spPr>
            <a:xfrm>
              <a:off x="646" y="0"/>
              <a:ext cx="4709074" cy="866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160"/>
                </a:lnSpc>
              </a:pPr>
              <a:r>
                <a:rPr lang="en-US" sz="4300" b="1" i="0" spc="-42">
                  <a:solidFill>
                    <a:srgbClr val="053D57"/>
                  </a:solidFill>
                  <a:latin typeface="Montserrat Classic"/>
                </a:rPr>
                <a:t>New Office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06209"/>
              <a:ext cx="4709720" cy="1123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800" b="1" i="0">
                  <a:solidFill>
                    <a:srgbClr val="053D57"/>
                  </a:solidFill>
                  <a:latin typeface="Montserrat Classic"/>
                </a:rPr>
                <a:t>Revamped</a:t>
              </a:r>
            </a:p>
            <a:p>
              <a:pPr algn="r">
                <a:lnSpc>
                  <a:spcPts val="3360"/>
                </a:lnSpc>
              </a:pPr>
              <a:r>
                <a:rPr lang="en-US" sz="2800" b="1" i="0">
                  <a:solidFill>
                    <a:srgbClr val="053D57"/>
                  </a:solidFill>
                  <a:latin typeface="Montserrat Classic"/>
                </a:rPr>
                <a:t>and Remodeled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508832"/>
              <a:ext cx="4709720" cy="1337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0"/>
                </a:lnSpc>
              </a:pPr>
              <a:r>
                <a:rPr lang="en-US" sz="1800" b="0" i="0" spc="18">
                  <a:solidFill>
                    <a:srgbClr val="053D57"/>
                  </a:solidFill>
                  <a:latin typeface="Montserrat Light"/>
                </a:rPr>
                <a:t>Presentations are tools that can be used as lectures, speeches, reports, and more.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5416" r="54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7299" y="2001618"/>
            <a:ext cx="6959002" cy="3311965"/>
            <a:chOff x="0" y="0"/>
            <a:chExt cx="9278669" cy="4415953"/>
          </a:xfrm>
        </p:grpSpPr>
        <p:sp>
          <p:nvSpPr>
            <p:cNvPr id="3" name="TextBox 3"/>
            <p:cNvSpPr txBox="1"/>
            <p:nvPr/>
          </p:nvSpPr>
          <p:spPr>
            <a:xfrm>
              <a:off x="0" y="1716552"/>
              <a:ext cx="9278669" cy="154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en-US" sz="3800" b="1" i="0" spc="38">
                  <a:solidFill>
                    <a:srgbClr val="F8FBFD"/>
                  </a:solidFill>
                  <a:latin typeface="Montserrat Classic"/>
                </a:rPr>
                <a:t>ANNUAL</a:t>
              </a:r>
            </a:p>
            <a:p>
              <a:pPr algn="ctr">
                <a:lnSpc>
                  <a:spcPts val="4560"/>
                </a:lnSpc>
              </a:pPr>
              <a:r>
                <a:rPr lang="en-US" sz="3800" b="1" i="0" spc="38">
                  <a:solidFill>
                    <a:srgbClr val="F8FBFD"/>
                  </a:solidFill>
                  <a:latin typeface="Montserrat Classic"/>
                </a:rPr>
                <a:t>COMPANY OUTING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44526" y="3535843"/>
              <a:ext cx="7789618" cy="880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b="0" i="0" spc="18">
                  <a:solidFill>
                    <a:srgbClr val="97BCC7"/>
                  </a:solidFill>
                  <a:latin typeface="Montserrat Light"/>
                </a:rPr>
                <a:t>Presentations are communication tools that can be used as lectures, speeches, and more.</a:t>
              </a: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962001" y="0"/>
              <a:ext cx="1354667" cy="135466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 rot="-2700000">
            <a:off x="7174615" y="-2589922"/>
            <a:ext cx="3554939" cy="3554243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7" name="AutoShape 7"/>
          <p:cNvSpPr/>
          <p:nvPr/>
        </p:nvSpPr>
        <p:spPr>
          <a:xfrm rot="-2700000">
            <a:off x="-528626" y="6055300"/>
            <a:ext cx="2520292" cy="2519799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8" name="AutoShape 8"/>
          <p:cNvSpPr/>
          <p:nvPr/>
        </p:nvSpPr>
        <p:spPr>
          <a:xfrm rot="-2700000">
            <a:off x="7210580" y="-1074420"/>
            <a:ext cx="30601" cy="3238550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9" name="AutoShape 9"/>
          <p:cNvSpPr/>
          <p:nvPr/>
        </p:nvSpPr>
        <p:spPr>
          <a:xfrm rot="-2700000">
            <a:off x="9693751" y="6312324"/>
            <a:ext cx="23417" cy="1909472"/>
          </a:xfrm>
          <a:prstGeom prst="rect">
            <a:avLst/>
          </a:prstGeom>
          <a:solidFill>
            <a:srgbClr val="F8FBFD"/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752</Words>
  <Application>Microsoft Macintosh PowerPoint</Application>
  <PresentationFormat>Custom</PresentationFormat>
  <Paragraphs>195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Montserrat Classic</vt:lpstr>
      <vt:lpstr>Montserrat Light</vt:lpstr>
      <vt:lpstr>Arial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Engineering Professional Presentation</dc:title>
  <cp:lastModifiedBy>sophie furey</cp:lastModifiedBy>
  <cp:revision>1</cp:revision>
  <dcterms:created xsi:type="dcterms:W3CDTF">2006-08-16T00:00:00Z</dcterms:created>
  <dcterms:modified xsi:type="dcterms:W3CDTF">2019-10-27T19:15:47Z</dcterms:modified>
  <dc:identifier>DADpgwwoC30</dc:identifier>
</cp:coreProperties>
</file>